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57" r:id="rId2"/>
    <p:sldId id="373" r:id="rId3"/>
    <p:sldId id="366" r:id="rId4"/>
    <p:sldId id="358" r:id="rId5"/>
    <p:sldId id="360" r:id="rId6"/>
    <p:sldId id="359" r:id="rId7"/>
    <p:sldId id="372" r:id="rId8"/>
    <p:sldId id="369" r:id="rId9"/>
    <p:sldId id="370" r:id="rId10"/>
    <p:sldId id="363" r:id="rId11"/>
    <p:sldId id="365" r:id="rId12"/>
    <p:sldId id="362" r:id="rId13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3771" autoAdjust="0"/>
  </p:normalViewPr>
  <p:slideViewPr>
    <p:cSldViewPr>
      <p:cViewPr varScale="1">
        <p:scale>
          <a:sx n="96" d="100"/>
          <a:sy n="96" d="100"/>
        </p:scale>
        <p:origin x="19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8342E-7AC4-465F-9F58-E72BCF19D14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E6FC1-AB99-48EF-AB1A-9EDA49CE3DBD}">
      <dgm:prSet/>
      <dgm:spPr/>
      <dgm:t>
        <a:bodyPr/>
        <a:lstStyle/>
        <a:p>
          <a:pPr rtl="0"/>
          <a:r>
            <a:rPr lang="en-US" dirty="0" err="1" smtClean="0"/>
            <a:t>Kommuner</a:t>
          </a:r>
          <a:endParaRPr lang="sv-SE" dirty="0"/>
        </a:p>
      </dgm:t>
    </dgm:pt>
    <dgm:pt modelId="{21E35CAD-967D-4198-95B7-8499D70580C3}" type="parTrans" cxnId="{9C9B54C6-2BCB-4472-9C30-C66BFA4B1DE4}">
      <dgm:prSet/>
      <dgm:spPr/>
      <dgm:t>
        <a:bodyPr/>
        <a:lstStyle/>
        <a:p>
          <a:endParaRPr lang="en-US"/>
        </a:p>
      </dgm:t>
    </dgm:pt>
    <dgm:pt modelId="{BDDE96F0-625F-4690-B4E4-9F03CD1B2AAE}" type="sibTrans" cxnId="{9C9B54C6-2BCB-4472-9C30-C66BFA4B1DE4}">
      <dgm:prSet/>
      <dgm:spPr/>
      <dgm:t>
        <a:bodyPr/>
        <a:lstStyle/>
        <a:p>
          <a:endParaRPr lang="en-US"/>
        </a:p>
      </dgm:t>
    </dgm:pt>
    <dgm:pt modelId="{BE84C0ED-2919-4B9E-90A7-D8E2CDF384A2}">
      <dgm:prSet/>
      <dgm:spPr/>
      <dgm:t>
        <a:bodyPr/>
        <a:lstStyle/>
        <a:p>
          <a:pPr rtl="0"/>
          <a:r>
            <a:rPr lang="en-US" dirty="0" err="1" smtClean="0"/>
            <a:t>Organisa-tioner</a:t>
          </a:r>
          <a:endParaRPr lang="sv-SE" dirty="0"/>
        </a:p>
      </dgm:t>
    </dgm:pt>
    <dgm:pt modelId="{E5EFF148-64A6-412B-B9DF-6D8150CE40DF}" type="parTrans" cxnId="{61638E2E-F35E-402F-A765-6BA1D024F5E5}">
      <dgm:prSet/>
      <dgm:spPr/>
      <dgm:t>
        <a:bodyPr/>
        <a:lstStyle/>
        <a:p>
          <a:endParaRPr lang="en-US"/>
        </a:p>
      </dgm:t>
    </dgm:pt>
    <dgm:pt modelId="{82086A9E-F212-45A4-8ABD-B717A530E749}" type="sibTrans" cxnId="{61638E2E-F35E-402F-A765-6BA1D024F5E5}">
      <dgm:prSet/>
      <dgm:spPr/>
      <dgm:t>
        <a:bodyPr/>
        <a:lstStyle/>
        <a:p>
          <a:endParaRPr lang="en-US"/>
        </a:p>
      </dgm:t>
    </dgm:pt>
    <dgm:pt modelId="{E8DDDF60-AF21-41B0-82FB-6C33D5203E46}">
      <dgm:prSet/>
      <dgm:spPr/>
      <dgm:t>
        <a:bodyPr/>
        <a:lstStyle/>
        <a:p>
          <a:pPr rtl="0"/>
          <a:r>
            <a:rPr lang="en-US" smtClean="0"/>
            <a:t>Forskning</a:t>
          </a:r>
          <a:endParaRPr lang="sv-SE" dirty="0"/>
        </a:p>
      </dgm:t>
    </dgm:pt>
    <dgm:pt modelId="{15F46060-A5D6-4835-B395-193C4225986E}" type="parTrans" cxnId="{43668FBB-871A-417F-BF8B-F57AD0B39D5F}">
      <dgm:prSet/>
      <dgm:spPr/>
      <dgm:t>
        <a:bodyPr/>
        <a:lstStyle/>
        <a:p>
          <a:endParaRPr lang="en-US"/>
        </a:p>
      </dgm:t>
    </dgm:pt>
    <dgm:pt modelId="{6D7742AF-F3B3-4B64-963F-EEE5D29947FF}" type="sibTrans" cxnId="{43668FBB-871A-417F-BF8B-F57AD0B39D5F}">
      <dgm:prSet/>
      <dgm:spPr/>
      <dgm:t>
        <a:bodyPr/>
        <a:lstStyle/>
        <a:p>
          <a:endParaRPr lang="en-US"/>
        </a:p>
      </dgm:t>
    </dgm:pt>
    <dgm:pt modelId="{61910D8B-E26B-48BF-8BE2-858A9E92C9CE}" type="pres">
      <dgm:prSet presAssocID="{FFE8342E-7AC4-465F-9F58-E72BCF19D14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F76F8-C570-4F0D-8C54-69234DD9545F}" type="pres">
      <dgm:prSet presAssocID="{9E7E6FC1-AB99-48EF-AB1A-9EDA49CE3DBD}" presName="circ1" presStyleLbl="vennNode1" presStyleIdx="0" presStyleCnt="3"/>
      <dgm:spPr/>
      <dgm:t>
        <a:bodyPr/>
        <a:lstStyle/>
        <a:p>
          <a:endParaRPr lang="en-US"/>
        </a:p>
      </dgm:t>
    </dgm:pt>
    <dgm:pt modelId="{A4AD7447-7E28-4D44-90EF-A19244282943}" type="pres">
      <dgm:prSet presAssocID="{9E7E6FC1-AB99-48EF-AB1A-9EDA49CE3D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A96E2-B4AA-4D74-84D5-2384E96AE4DB}" type="pres">
      <dgm:prSet presAssocID="{BE84C0ED-2919-4B9E-90A7-D8E2CDF384A2}" presName="circ2" presStyleLbl="vennNode1" presStyleIdx="1" presStyleCnt="3"/>
      <dgm:spPr/>
      <dgm:t>
        <a:bodyPr/>
        <a:lstStyle/>
        <a:p>
          <a:endParaRPr lang="en-US"/>
        </a:p>
      </dgm:t>
    </dgm:pt>
    <dgm:pt modelId="{3D5C8C74-7F9D-45FC-BF05-C5E9E0C51D34}" type="pres">
      <dgm:prSet presAssocID="{BE84C0ED-2919-4B9E-90A7-D8E2CDF384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09707-4939-4E55-90CD-F51D3EC5BCB4}" type="pres">
      <dgm:prSet presAssocID="{E8DDDF60-AF21-41B0-82FB-6C33D5203E46}" presName="circ3" presStyleLbl="vennNode1" presStyleIdx="2" presStyleCnt="3"/>
      <dgm:spPr/>
      <dgm:t>
        <a:bodyPr/>
        <a:lstStyle/>
        <a:p>
          <a:endParaRPr lang="en-US"/>
        </a:p>
      </dgm:t>
    </dgm:pt>
    <dgm:pt modelId="{8BE1F222-7F3F-4755-B83C-62A290FB28CE}" type="pres">
      <dgm:prSet presAssocID="{E8DDDF60-AF21-41B0-82FB-6C33D5203E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874A2-84AC-4F66-973F-EC6822DEF23F}" type="presOf" srcId="{BE84C0ED-2919-4B9E-90A7-D8E2CDF384A2}" destId="{3D5C8C74-7F9D-45FC-BF05-C5E9E0C51D34}" srcOrd="1" destOrd="0" presId="urn:microsoft.com/office/officeart/2005/8/layout/venn1"/>
    <dgm:cxn modelId="{7DF228B2-05BD-4862-96F1-D8F5F4E9B397}" type="presOf" srcId="{BE84C0ED-2919-4B9E-90A7-D8E2CDF384A2}" destId="{FF7A96E2-B4AA-4D74-84D5-2384E96AE4DB}" srcOrd="0" destOrd="0" presId="urn:microsoft.com/office/officeart/2005/8/layout/venn1"/>
    <dgm:cxn modelId="{D2FEB73C-5832-467F-ADFB-5043E97E863C}" type="presOf" srcId="{9E7E6FC1-AB99-48EF-AB1A-9EDA49CE3DBD}" destId="{329F76F8-C570-4F0D-8C54-69234DD9545F}" srcOrd="0" destOrd="0" presId="urn:microsoft.com/office/officeart/2005/8/layout/venn1"/>
    <dgm:cxn modelId="{61638E2E-F35E-402F-A765-6BA1D024F5E5}" srcId="{FFE8342E-7AC4-465F-9F58-E72BCF19D14B}" destId="{BE84C0ED-2919-4B9E-90A7-D8E2CDF384A2}" srcOrd="1" destOrd="0" parTransId="{E5EFF148-64A6-412B-B9DF-6D8150CE40DF}" sibTransId="{82086A9E-F212-45A4-8ABD-B717A530E749}"/>
    <dgm:cxn modelId="{9C9B54C6-2BCB-4472-9C30-C66BFA4B1DE4}" srcId="{FFE8342E-7AC4-465F-9F58-E72BCF19D14B}" destId="{9E7E6FC1-AB99-48EF-AB1A-9EDA49CE3DBD}" srcOrd="0" destOrd="0" parTransId="{21E35CAD-967D-4198-95B7-8499D70580C3}" sibTransId="{BDDE96F0-625F-4690-B4E4-9F03CD1B2AAE}"/>
    <dgm:cxn modelId="{0014B68A-9D86-4A50-92B1-1CB4EDCBF60A}" type="presOf" srcId="{FFE8342E-7AC4-465F-9F58-E72BCF19D14B}" destId="{61910D8B-E26B-48BF-8BE2-858A9E92C9CE}" srcOrd="0" destOrd="0" presId="urn:microsoft.com/office/officeart/2005/8/layout/venn1"/>
    <dgm:cxn modelId="{D569B427-4CDC-4EAB-8806-6B1BF3B948FE}" type="presOf" srcId="{9E7E6FC1-AB99-48EF-AB1A-9EDA49CE3DBD}" destId="{A4AD7447-7E28-4D44-90EF-A19244282943}" srcOrd="1" destOrd="0" presId="urn:microsoft.com/office/officeart/2005/8/layout/venn1"/>
    <dgm:cxn modelId="{4E88C362-AC58-4F96-8374-D25301903B12}" type="presOf" srcId="{E8DDDF60-AF21-41B0-82FB-6C33D5203E46}" destId="{8BE1F222-7F3F-4755-B83C-62A290FB28CE}" srcOrd="1" destOrd="0" presId="urn:microsoft.com/office/officeart/2005/8/layout/venn1"/>
    <dgm:cxn modelId="{B0AE2225-CC4B-4659-BCAB-7B8588BAE49E}" type="presOf" srcId="{E8DDDF60-AF21-41B0-82FB-6C33D5203E46}" destId="{DDB09707-4939-4E55-90CD-F51D3EC5BCB4}" srcOrd="0" destOrd="0" presId="urn:microsoft.com/office/officeart/2005/8/layout/venn1"/>
    <dgm:cxn modelId="{43668FBB-871A-417F-BF8B-F57AD0B39D5F}" srcId="{FFE8342E-7AC4-465F-9F58-E72BCF19D14B}" destId="{E8DDDF60-AF21-41B0-82FB-6C33D5203E46}" srcOrd="2" destOrd="0" parTransId="{15F46060-A5D6-4835-B395-193C4225986E}" sibTransId="{6D7742AF-F3B3-4B64-963F-EEE5D29947FF}"/>
    <dgm:cxn modelId="{3049C30D-80C9-45E0-9980-F435473AAE1F}" type="presParOf" srcId="{61910D8B-E26B-48BF-8BE2-858A9E92C9CE}" destId="{329F76F8-C570-4F0D-8C54-69234DD9545F}" srcOrd="0" destOrd="0" presId="urn:microsoft.com/office/officeart/2005/8/layout/venn1"/>
    <dgm:cxn modelId="{9BC2BAA2-5CEE-4189-AB3D-F6C54E8853E8}" type="presParOf" srcId="{61910D8B-E26B-48BF-8BE2-858A9E92C9CE}" destId="{A4AD7447-7E28-4D44-90EF-A19244282943}" srcOrd="1" destOrd="0" presId="urn:microsoft.com/office/officeart/2005/8/layout/venn1"/>
    <dgm:cxn modelId="{C538ACFF-2462-4C87-9EBE-FE055B281742}" type="presParOf" srcId="{61910D8B-E26B-48BF-8BE2-858A9E92C9CE}" destId="{FF7A96E2-B4AA-4D74-84D5-2384E96AE4DB}" srcOrd="2" destOrd="0" presId="urn:microsoft.com/office/officeart/2005/8/layout/venn1"/>
    <dgm:cxn modelId="{FADB930C-6B35-4105-BD26-28CD4832A814}" type="presParOf" srcId="{61910D8B-E26B-48BF-8BE2-858A9E92C9CE}" destId="{3D5C8C74-7F9D-45FC-BF05-C5E9E0C51D34}" srcOrd="3" destOrd="0" presId="urn:microsoft.com/office/officeart/2005/8/layout/venn1"/>
    <dgm:cxn modelId="{C0820147-B6CD-4F90-84D1-BC8D52A1EE3D}" type="presParOf" srcId="{61910D8B-E26B-48BF-8BE2-858A9E92C9CE}" destId="{DDB09707-4939-4E55-90CD-F51D3EC5BCB4}" srcOrd="4" destOrd="0" presId="urn:microsoft.com/office/officeart/2005/8/layout/venn1"/>
    <dgm:cxn modelId="{1117844D-9338-4A50-9152-84F151EDA9BA}" type="presParOf" srcId="{61910D8B-E26B-48BF-8BE2-858A9E92C9CE}" destId="{8BE1F222-7F3F-4755-B83C-62A290FB28C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0297D-5F13-425D-ACDA-8A28D3EF94A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0F1ADE-EA9E-43AC-9E03-6F9A6C171F98}">
      <dgm:prSet custT="1"/>
      <dgm:spPr/>
      <dgm:t>
        <a:bodyPr/>
        <a:lstStyle/>
        <a:p>
          <a:pPr rtl="0"/>
          <a:r>
            <a:rPr lang="en-US" sz="1200" dirty="0" smtClean="0"/>
            <a:t>WP 1: </a:t>
          </a:r>
          <a:r>
            <a:rPr lang="en-US" sz="1200" dirty="0" err="1" smtClean="0"/>
            <a:t>Omställnings-projekt</a:t>
          </a:r>
          <a:endParaRPr lang="sv-SE" sz="1200" dirty="0"/>
        </a:p>
      </dgm:t>
    </dgm:pt>
    <dgm:pt modelId="{8719C3CE-7151-42FF-8652-AE41D827AA10}" type="parTrans" cxnId="{9D1117B6-C249-4019-871C-80DB3026DF01}">
      <dgm:prSet/>
      <dgm:spPr/>
      <dgm:t>
        <a:bodyPr/>
        <a:lstStyle/>
        <a:p>
          <a:endParaRPr lang="en-US"/>
        </a:p>
      </dgm:t>
    </dgm:pt>
    <dgm:pt modelId="{C45E9E5F-CE87-4555-8288-5D996473AC57}" type="sibTrans" cxnId="{9D1117B6-C249-4019-871C-80DB3026DF01}">
      <dgm:prSet/>
      <dgm:spPr/>
      <dgm:t>
        <a:bodyPr/>
        <a:lstStyle/>
        <a:p>
          <a:endParaRPr lang="en-US"/>
        </a:p>
      </dgm:t>
    </dgm:pt>
    <dgm:pt modelId="{CF897C31-F2B0-4B0D-B100-93E61DE1A9C9}">
      <dgm:prSet custT="1"/>
      <dgm:spPr/>
      <dgm:t>
        <a:bodyPr/>
        <a:lstStyle/>
        <a:p>
          <a:pPr rtl="0"/>
          <a:r>
            <a:rPr lang="en-US" sz="1200" dirty="0" smtClean="0"/>
            <a:t>WP 2: </a:t>
          </a:r>
        </a:p>
        <a:p>
          <a:pPr rtl="0"/>
          <a:r>
            <a:rPr lang="en-US" sz="1200" dirty="0" err="1" smtClean="0"/>
            <a:t>Plattformar</a:t>
          </a:r>
          <a:r>
            <a:rPr lang="en-US" sz="1200" dirty="0" smtClean="0"/>
            <a:t> </a:t>
          </a:r>
          <a:r>
            <a:rPr lang="en-US" sz="1200" dirty="0" err="1" smtClean="0"/>
            <a:t>och</a:t>
          </a:r>
          <a:r>
            <a:rPr lang="en-US" sz="1200" dirty="0" smtClean="0"/>
            <a:t> </a:t>
          </a:r>
          <a:r>
            <a:rPr lang="en-US" sz="1200" dirty="0" err="1" smtClean="0"/>
            <a:t>verktyg</a:t>
          </a:r>
          <a:endParaRPr lang="sv-SE" sz="1200" dirty="0"/>
        </a:p>
      </dgm:t>
    </dgm:pt>
    <dgm:pt modelId="{DF7EE5BF-DBB8-4F44-80B1-94B407A45ECE}" type="parTrans" cxnId="{95A8F759-ED32-4913-A35E-49790E73A2C3}">
      <dgm:prSet/>
      <dgm:spPr/>
      <dgm:t>
        <a:bodyPr/>
        <a:lstStyle/>
        <a:p>
          <a:endParaRPr lang="en-US"/>
        </a:p>
      </dgm:t>
    </dgm:pt>
    <dgm:pt modelId="{5DF4A4A3-6B4B-4220-87BC-8075D73C92CB}" type="sibTrans" cxnId="{95A8F759-ED32-4913-A35E-49790E73A2C3}">
      <dgm:prSet/>
      <dgm:spPr/>
      <dgm:t>
        <a:bodyPr/>
        <a:lstStyle/>
        <a:p>
          <a:endParaRPr lang="en-US"/>
        </a:p>
      </dgm:t>
    </dgm:pt>
    <dgm:pt modelId="{33CEA970-DC4C-4D00-939D-6855A55B45AE}">
      <dgm:prSet custT="1"/>
      <dgm:spPr/>
      <dgm:t>
        <a:bodyPr/>
        <a:lstStyle/>
        <a:p>
          <a:pPr rtl="0"/>
          <a:r>
            <a:rPr lang="en-US" sz="1100" dirty="0" smtClean="0"/>
            <a:t>WP 3: </a:t>
          </a:r>
        </a:p>
        <a:p>
          <a:pPr rtl="0"/>
          <a:r>
            <a:rPr lang="en-US" sz="1200" dirty="0" smtClean="0"/>
            <a:t>Information </a:t>
          </a:r>
          <a:r>
            <a:rPr lang="en-US" sz="1200" dirty="0" err="1" smtClean="0"/>
            <a:t>och</a:t>
          </a:r>
          <a:r>
            <a:rPr lang="en-US" sz="1200" dirty="0" smtClean="0"/>
            <a:t> </a:t>
          </a:r>
          <a:r>
            <a:rPr lang="en-US" sz="1200" dirty="0" err="1" smtClean="0"/>
            <a:t>utåtriktade</a:t>
          </a:r>
          <a:r>
            <a:rPr lang="en-US" sz="1200" dirty="0" smtClean="0"/>
            <a:t> </a:t>
          </a:r>
          <a:r>
            <a:rPr lang="en-US" sz="1200" dirty="0" err="1" smtClean="0"/>
            <a:t>aktiviteter</a:t>
          </a:r>
          <a:endParaRPr lang="sv-SE" sz="1200" dirty="0"/>
        </a:p>
      </dgm:t>
    </dgm:pt>
    <dgm:pt modelId="{149E37F1-EADC-41B9-829D-DC0C35F19547}" type="parTrans" cxnId="{CBFD85E3-A60C-412F-AB44-2B96AFC75119}">
      <dgm:prSet/>
      <dgm:spPr/>
      <dgm:t>
        <a:bodyPr/>
        <a:lstStyle/>
        <a:p>
          <a:endParaRPr lang="en-US"/>
        </a:p>
      </dgm:t>
    </dgm:pt>
    <dgm:pt modelId="{E5256E85-444F-4604-9A55-CE98D92DE6E7}" type="sibTrans" cxnId="{CBFD85E3-A60C-412F-AB44-2B96AFC75119}">
      <dgm:prSet/>
      <dgm:spPr/>
      <dgm:t>
        <a:bodyPr/>
        <a:lstStyle/>
        <a:p>
          <a:endParaRPr lang="en-US"/>
        </a:p>
      </dgm:t>
    </dgm:pt>
    <dgm:pt modelId="{DF2848FC-5B60-4FB5-94A0-A413A1AC19E8}">
      <dgm:prSet custT="1"/>
      <dgm:spPr/>
      <dgm:t>
        <a:bodyPr/>
        <a:lstStyle/>
        <a:p>
          <a:pPr rtl="0"/>
          <a:r>
            <a:rPr lang="en-US" sz="1200" smtClean="0"/>
            <a:t>WP 4: </a:t>
          </a:r>
        </a:p>
        <a:p>
          <a:pPr rtl="0"/>
          <a:r>
            <a:rPr lang="en-US" sz="1200" smtClean="0"/>
            <a:t>Forskning </a:t>
          </a:r>
          <a:endParaRPr lang="sv-SE" sz="1200" dirty="0"/>
        </a:p>
      </dgm:t>
    </dgm:pt>
    <dgm:pt modelId="{2D07E2F3-1F11-4CC0-B001-019F7EAEB101}" type="parTrans" cxnId="{4405B449-865D-4E0B-9DB3-BEF06BED82A3}">
      <dgm:prSet/>
      <dgm:spPr/>
      <dgm:t>
        <a:bodyPr/>
        <a:lstStyle/>
        <a:p>
          <a:endParaRPr lang="en-US"/>
        </a:p>
      </dgm:t>
    </dgm:pt>
    <dgm:pt modelId="{C3F8FB94-900C-46AB-8DDB-A3BFBCD19578}" type="sibTrans" cxnId="{4405B449-865D-4E0B-9DB3-BEF06BED82A3}">
      <dgm:prSet/>
      <dgm:spPr/>
      <dgm:t>
        <a:bodyPr/>
        <a:lstStyle/>
        <a:p>
          <a:endParaRPr lang="en-US"/>
        </a:p>
      </dgm:t>
    </dgm:pt>
    <dgm:pt modelId="{E5C18EE8-74A4-48FF-8F70-1BD8FD7F1449}" type="pres">
      <dgm:prSet presAssocID="{ABF0297D-5F13-425D-ACDA-8A28D3EF94A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C2B1D-34CD-463E-80E6-F2F3BD1EAE37}" type="pres">
      <dgm:prSet presAssocID="{ABF0297D-5F13-425D-ACDA-8A28D3EF94AF}" presName="diamond" presStyleLbl="bgShp" presStyleIdx="0" presStyleCnt="1"/>
      <dgm:spPr/>
    </dgm:pt>
    <dgm:pt modelId="{909D927F-220D-457F-82DE-00F75C1F196F}" type="pres">
      <dgm:prSet presAssocID="{ABF0297D-5F13-425D-ACDA-8A28D3EF94A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613A6-56B3-48BD-8044-CDC4011F8BBB}" type="pres">
      <dgm:prSet presAssocID="{ABF0297D-5F13-425D-ACDA-8A28D3EF94A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7AEA8-9925-4CED-B8DF-5BDD8169AE9A}" type="pres">
      <dgm:prSet presAssocID="{ABF0297D-5F13-425D-ACDA-8A28D3EF94A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4045A-3630-4111-A69D-32A8786F1424}" type="pres">
      <dgm:prSet presAssocID="{ABF0297D-5F13-425D-ACDA-8A28D3EF94A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D85E3-A60C-412F-AB44-2B96AFC75119}" srcId="{ABF0297D-5F13-425D-ACDA-8A28D3EF94AF}" destId="{33CEA970-DC4C-4D00-939D-6855A55B45AE}" srcOrd="2" destOrd="0" parTransId="{149E37F1-EADC-41B9-829D-DC0C35F19547}" sibTransId="{E5256E85-444F-4604-9A55-CE98D92DE6E7}"/>
    <dgm:cxn modelId="{95A8F759-ED32-4913-A35E-49790E73A2C3}" srcId="{ABF0297D-5F13-425D-ACDA-8A28D3EF94AF}" destId="{CF897C31-F2B0-4B0D-B100-93E61DE1A9C9}" srcOrd="1" destOrd="0" parTransId="{DF7EE5BF-DBB8-4F44-80B1-94B407A45ECE}" sibTransId="{5DF4A4A3-6B4B-4220-87BC-8075D73C92CB}"/>
    <dgm:cxn modelId="{9119B898-F2DE-40A7-ADA6-142DC6C04D5D}" type="presOf" srcId="{DF2848FC-5B60-4FB5-94A0-A413A1AC19E8}" destId="{FF74045A-3630-4111-A69D-32A8786F1424}" srcOrd="0" destOrd="0" presId="urn:microsoft.com/office/officeart/2005/8/layout/matrix3"/>
    <dgm:cxn modelId="{9D3C6F7A-AC4A-4DBA-9F87-B5B9A739B0BC}" type="presOf" srcId="{FB0F1ADE-EA9E-43AC-9E03-6F9A6C171F98}" destId="{909D927F-220D-457F-82DE-00F75C1F196F}" srcOrd="0" destOrd="0" presId="urn:microsoft.com/office/officeart/2005/8/layout/matrix3"/>
    <dgm:cxn modelId="{9D1117B6-C249-4019-871C-80DB3026DF01}" srcId="{ABF0297D-5F13-425D-ACDA-8A28D3EF94AF}" destId="{FB0F1ADE-EA9E-43AC-9E03-6F9A6C171F98}" srcOrd="0" destOrd="0" parTransId="{8719C3CE-7151-42FF-8652-AE41D827AA10}" sibTransId="{C45E9E5F-CE87-4555-8288-5D996473AC57}"/>
    <dgm:cxn modelId="{18E34593-6AFB-483C-B7E3-8FBB3B0BCAD9}" type="presOf" srcId="{ABF0297D-5F13-425D-ACDA-8A28D3EF94AF}" destId="{E5C18EE8-74A4-48FF-8F70-1BD8FD7F1449}" srcOrd="0" destOrd="0" presId="urn:microsoft.com/office/officeart/2005/8/layout/matrix3"/>
    <dgm:cxn modelId="{8892243D-F1B8-4E5C-9C2A-E559EF4758CA}" type="presOf" srcId="{CF897C31-F2B0-4B0D-B100-93E61DE1A9C9}" destId="{639613A6-56B3-48BD-8044-CDC4011F8BBB}" srcOrd="0" destOrd="0" presId="urn:microsoft.com/office/officeart/2005/8/layout/matrix3"/>
    <dgm:cxn modelId="{C4843A30-5C0A-4C60-A37C-6C0DC749F38F}" type="presOf" srcId="{33CEA970-DC4C-4D00-939D-6855A55B45AE}" destId="{75A7AEA8-9925-4CED-B8DF-5BDD8169AE9A}" srcOrd="0" destOrd="0" presId="urn:microsoft.com/office/officeart/2005/8/layout/matrix3"/>
    <dgm:cxn modelId="{4405B449-865D-4E0B-9DB3-BEF06BED82A3}" srcId="{ABF0297D-5F13-425D-ACDA-8A28D3EF94AF}" destId="{DF2848FC-5B60-4FB5-94A0-A413A1AC19E8}" srcOrd="3" destOrd="0" parTransId="{2D07E2F3-1F11-4CC0-B001-019F7EAEB101}" sibTransId="{C3F8FB94-900C-46AB-8DDB-A3BFBCD19578}"/>
    <dgm:cxn modelId="{C9D43437-E50A-4F5B-B759-688578ADBB89}" type="presParOf" srcId="{E5C18EE8-74A4-48FF-8F70-1BD8FD7F1449}" destId="{B14C2B1D-34CD-463E-80E6-F2F3BD1EAE37}" srcOrd="0" destOrd="0" presId="urn:microsoft.com/office/officeart/2005/8/layout/matrix3"/>
    <dgm:cxn modelId="{7355DD06-14D9-419F-81E9-FCF1A25AEC79}" type="presParOf" srcId="{E5C18EE8-74A4-48FF-8F70-1BD8FD7F1449}" destId="{909D927F-220D-457F-82DE-00F75C1F196F}" srcOrd="1" destOrd="0" presId="urn:microsoft.com/office/officeart/2005/8/layout/matrix3"/>
    <dgm:cxn modelId="{2C2DEB5D-B8D6-4D85-AFAE-69ED5744A816}" type="presParOf" srcId="{E5C18EE8-74A4-48FF-8F70-1BD8FD7F1449}" destId="{639613A6-56B3-48BD-8044-CDC4011F8BBB}" srcOrd="2" destOrd="0" presId="urn:microsoft.com/office/officeart/2005/8/layout/matrix3"/>
    <dgm:cxn modelId="{4626F2B0-C202-4625-887A-3369AD0D1859}" type="presParOf" srcId="{E5C18EE8-74A4-48FF-8F70-1BD8FD7F1449}" destId="{75A7AEA8-9925-4CED-B8DF-5BDD8169AE9A}" srcOrd="3" destOrd="0" presId="urn:microsoft.com/office/officeart/2005/8/layout/matrix3"/>
    <dgm:cxn modelId="{6A3FFC76-2450-444D-9D0F-13355913F2EE}" type="presParOf" srcId="{E5C18EE8-74A4-48FF-8F70-1BD8FD7F1449}" destId="{FF74045A-3630-4111-A69D-32A8786F142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D27A4-9964-4B3B-9ED6-0E8CA30E9F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45F4E2-8697-4E32-A26F-A060E24B433D}">
      <dgm:prSet custT="1"/>
      <dgm:spPr/>
      <dgm:t>
        <a:bodyPr/>
        <a:lstStyle/>
        <a:p>
          <a:pPr rtl="0"/>
          <a:r>
            <a:rPr lang="en-US" sz="1800" b="1" dirty="0" err="1" smtClean="0"/>
            <a:t>Kommunala</a:t>
          </a:r>
          <a:r>
            <a:rPr lang="en-US" sz="1800" b="1" dirty="0" smtClean="0"/>
            <a:t> </a:t>
          </a:r>
          <a:r>
            <a:rPr lang="en-US" sz="1800" b="1" dirty="0" err="1" smtClean="0"/>
            <a:t>projekt</a:t>
          </a:r>
          <a:endParaRPr lang="sv-SE" sz="1800" b="1" dirty="0"/>
        </a:p>
      </dgm:t>
    </dgm:pt>
    <dgm:pt modelId="{A3A8AE67-C920-485A-BB05-AF75C72C6F47}" type="parTrans" cxnId="{7B9D94FC-BF04-4378-9B9C-7CA6C874AAFC}">
      <dgm:prSet/>
      <dgm:spPr/>
      <dgm:t>
        <a:bodyPr/>
        <a:lstStyle/>
        <a:p>
          <a:endParaRPr lang="en-US"/>
        </a:p>
      </dgm:t>
    </dgm:pt>
    <dgm:pt modelId="{737DE69B-DDA9-49E4-930E-AE30B7846C12}" type="sibTrans" cxnId="{7B9D94FC-BF04-4378-9B9C-7CA6C874AAFC}">
      <dgm:prSet/>
      <dgm:spPr/>
      <dgm:t>
        <a:bodyPr/>
        <a:lstStyle/>
        <a:p>
          <a:endParaRPr lang="en-US"/>
        </a:p>
      </dgm:t>
    </dgm:pt>
    <dgm:pt modelId="{ED4DCC8C-29C5-4D8D-B296-B9CC0C14E479}">
      <dgm:prSet/>
      <dgm:spPr/>
      <dgm:t>
        <a:bodyPr/>
        <a:lstStyle/>
        <a:p>
          <a:pPr rtl="0"/>
          <a:r>
            <a:rPr lang="en-US" dirty="0" err="1" smtClean="0"/>
            <a:t>Kramfors</a:t>
          </a:r>
          <a:r>
            <a:rPr lang="en-US" dirty="0" smtClean="0"/>
            <a:t>: </a:t>
          </a:r>
          <a:r>
            <a:rPr lang="en-US" dirty="0" err="1" smtClean="0"/>
            <a:t>Projekt</a:t>
          </a:r>
          <a:r>
            <a:rPr lang="en-US" dirty="0" smtClean="0"/>
            <a:t> runt </a:t>
          </a:r>
          <a:r>
            <a:rPr lang="en-US" dirty="0" err="1" smtClean="0"/>
            <a:t>tomma</a:t>
          </a:r>
          <a:r>
            <a:rPr lang="en-US" dirty="0" smtClean="0"/>
            <a:t> </a:t>
          </a:r>
          <a:r>
            <a:rPr lang="en-US" dirty="0" err="1" smtClean="0"/>
            <a:t>hus</a:t>
          </a:r>
          <a:endParaRPr lang="sv-SE" dirty="0"/>
        </a:p>
      </dgm:t>
    </dgm:pt>
    <dgm:pt modelId="{6F3B0507-5DDC-4636-96BE-1F9E2E6BD891}" type="parTrans" cxnId="{203B1B9C-5F81-4D21-BD54-59BCE3A9399D}">
      <dgm:prSet/>
      <dgm:spPr/>
      <dgm:t>
        <a:bodyPr/>
        <a:lstStyle/>
        <a:p>
          <a:endParaRPr lang="en-US"/>
        </a:p>
      </dgm:t>
    </dgm:pt>
    <dgm:pt modelId="{7CE4DBB4-A121-464A-8F59-78C26D4FB694}" type="sibTrans" cxnId="{203B1B9C-5F81-4D21-BD54-59BCE3A9399D}">
      <dgm:prSet/>
      <dgm:spPr/>
      <dgm:t>
        <a:bodyPr/>
        <a:lstStyle/>
        <a:p>
          <a:endParaRPr lang="en-US"/>
        </a:p>
      </dgm:t>
    </dgm:pt>
    <dgm:pt modelId="{6D1A107A-657B-4597-B714-DA04B658998F}">
      <dgm:prSet custT="1"/>
      <dgm:spPr/>
      <dgm:t>
        <a:bodyPr/>
        <a:lstStyle/>
        <a:p>
          <a:pPr rtl="0"/>
          <a:r>
            <a:rPr lang="en-US" sz="1800" b="1" dirty="0" err="1" smtClean="0"/>
            <a:t>Planarbete</a:t>
          </a:r>
          <a:endParaRPr lang="sv-SE" sz="1100" b="1" dirty="0"/>
        </a:p>
      </dgm:t>
    </dgm:pt>
    <dgm:pt modelId="{D3735A28-2B51-4984-AB51-4B5FC932A764}" type="parTrans" cxnId="{283FCD92-03E1-43B1-A39C-03139F0BC09D}">
      <dgm:prSet/>
      <dgm:spPr/>
      <dgm:t>
        <a:bodyPr/>
        <a:lstStyle/>
        <a:p>
          <a:endParaRPr lang="en-US"/>
        </a:p>
      </dgm:t>
    </dgm:pt>
    <dgm:pt modelId="{F7ABC88E-4246-4747-B5B6-4C5019521FE7}" type="sibTrans" cxnId="{283FCD92-03E1-43B1-A39C-03139F0BC09D}">
      <dgm:prSet/>
      <dgm:spPr/>
      <dgm:t>
        <a:bodyPr/>
        <a:lstStyle/>
        <a:p>
          <a:endParaRPr lang="en-US"/>
        </a:p>
      </dgm:t>
    </dgm:pt>
    <dgm:pt modelId="{383BF376-A9DC-4108-BEA8-051EACDF15AB}">
      <dgm:prSet/>
      <dgm:spPr/>
      <dgm:t>
        <a:bodyPr/>
        <a:lstStyle/>
        <a:p>
          <a:pPr rtl="0"/>
          <a:r>
            <a:rPr lang="en-US" dirty="0" err="1" smtClean="0"/>
            <a:t>Orust</a:t>
          </a:r>
          <a:r>
            <a:rPr lang="en-US" dirty="0" smtClean="0"/>
            <a:t>: Ett </a:t>
          </a:r>
          <a:r>
            <a:rPr lang="en-US" dirty="0" err="1" smtClean="0"/>
            <a:t>tematiskt</a:t>
          </a:r>
          <a:r>
            <a:rPr lang="en-US" dirty="0" smtClean="0"/>
            <a:t> </a:t>
          </a:r>
          <a:r>
            <a:rPr lang="en-US" dirty="0" err="1" smtClean="0"/>
            <a:t>kapitel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Översiktsplanen</a:t>
          </a:r>
          <a:r>
            <a:rPr lang="en-US" dirty="0" smtClean="0"/>
            <a:t> om </a:t>
          </a:r>
          <a:r>
            <a:rPr lang="en-US" dirty="0" err="1" smtClean="0"/>
            <a:t>diversifierat</a:t>
          </a:r>
          <a:r>
            <a:rPr lang="en-US" dirty="0" smtClean="0"/>
            <a:t> </a:t>
          </a:r>
          <a:r>
            <a:rPr lang="en-US" dirty="0" err="1" smtClean="0"/>
            <a:t>boende</a:t>
          </a:r>
          <a:endParaRPr lang="sv-SE" dirty="0"/>
        </a:p>
      </dgm:t>
    </dgm:pt>
    <dgm:pt modelId="{AA76FD46-EFA2-447B-9824-615BAEFD1248}" type="parTrans" cxnId="{3D23BAF8-0C37-4998-A0EF-5A7095498F19}">
      <dgm:prSet/>
      <dgm:spPr/>
      <dgm:t>
        <a:bodyPr/>
        <a:lstStyle/>
        <a:p>
          <a:endParaRPr lang="en-US"/>
        </a:p>
      </dgm:t>
    </dgm:pt>
    <dgm:pt modelId="{2EDA9963-799C-4E5F-9E29-52BDD4BFB223}" type="sibTrans" cxnId="{3D23BAF8-0C37-4998-A0EF-5A7095498F19}">
      <dgm:prSet/>
      <dgm:spPr/>
      <dgm:t>
        <a:bodyPr/>
        <a:lstStyle/>
        <a:p>
          <a:endParaRPr lang="en-US"/>
        </a:p>
      </dgm:t>
    </dgm:pt>
    <dgm:pt modelId="{07925ADE-33EA-4015-80F8-FF5C9BCBAA13}">
      <dgm:prSet/>
      <dgm:spPr/>
      <dgm:t>
        <a:bodyPr/>
        <a:lstStyle/>
        <a:p>
          <a:pPr rtl="0"/>
          <a:r>
            <a:rPr lang="en-US" dirty="0" smtClean="0"/>
            <a:t>Umeå: </a:t>
          </a:r>
          <a:r>
            <a:rPr lang="en-US" dirty="0" err="1" smtClean="0"/>
            <a:t>Framtida</a:t>
          </a:r>
          <a:r>
            <a:rPr lang="en-US" dirty="0" smtClean="0"/>
            <a:t> </a:t>
          </a:r>
          <a:r>
            <a:rPr lang="sv-SE" dirty="0" smtClean="0"/>
            <a:t>revidering av det kommunala bostadsförsörjningsprogrammet, särskilt med inriktning mot diversifierat boende på landsbygd</a:t>
          </a:r>
          <a:endParaRPr lang="sv-SE" dirty="0"/>
        </a:p>
      </dgm:t>
    </dgm:pt>
    <dgm:pt modelId="{3991D42E-AB4E-4B24-A8EC-036C522DF510}" type="parTrans" cxnId="{DEC9C7A0-D1F9-49A8-8ABB-B5B7D9D40EC0}">
      <dgm:prSet/>
      <dgm:spPr/>
      <dgm:t>
        <a:bodyPr/>
        <a:lstStyle/>
        <a:p>
          <a:endParaRPr lang="en-US"/>
        </a:p>
      </dgm:t>
    </dgm:pt>
    <dgm:pt modelId="{8F16A293-7F3D-47F5-B314-62EEB5AECBD7}" type="sibTrans" cxnId="{DEC9C7A0-D1F9-49A8-8ABB-B5B7D9D40EC0}">
      <dgm:prSet/>
      <dgm:spPr/>
      <dgm:t>
        <a:bodyPr/>
        <a:lstStyle/>
        <a:p>
          <a:endParaRPr lang="en-US"/>
        </a:p>
      </dgm:t>
    </dgm:pt>
    <dgm:pt modelId="{63F3426D-8F8D-4161-B70C-F5909B46E274}">
      <dgm:prSet/>
      <dgm:spPr/>
      <dgm:t>
        <a:bodyPr/>
        <a:lstStyle/>
        <a:p>
          <a:pPr rtl="0"/>
          <a:r>
            <a:rPr lang="en-US" dirty="0" err="1" smtClean="0"/>
            <a:t>Åsele</a:t>
          </a:r>
          <a:r>
            <a:rPr lang="en-US" dirty="0" smtClean="0"/>
            <a:t> </a:t>
          </a:r>
          <a:r>
            <a:rPr lang="en-US" dirty="0" err="1" smtClean="0"/>
            <a:t>och</a:t>
          </a:r>
          <a:r>
            <a:rPr lang="en-US" dirty="0" smtClean="0"/>
            <a:t> </a:t>
          </a:r>
          <a:r>
            <a:rPr lang="en-US" dirty="0" err="1" smtClean="0"/>
            <a:t>Sollefteå</a:t>
          </a:r>
          <a:r>
            <a:rPr lang="en-US" dirty="0" smtClean="0"/>
            <a:t>: ta in </a:t>
          </a:r>
          <a:r>
            <a:rPr lang="en-US" dirty="0" err="1" smtClean="0"/>
            <a:t>nya</a:t>
          </a:r>
          <a:r>
            <a:rPr lang="en-US" dirty="0" smtClean="0"/>
            <a:t> </a:t>
          </a:r>
          <a:r>
            <a:rPr lang="en-US" dirty="0" err="1" smtClean="0"/>
            <a:t>idéer</a:t>
          </a:r>
          <a:r>
            <a:rPr lang="en-US" dirty="0" smtClean="0"/>
            <a:t> </a:t>
          </a:r>
          <a:r>
            <a:rPr lang="en-US" dirty="0" err="1" smtClean="0"/>
            <a:t>inför</a:t>
          </a:r>
          <a:r>
            <a:rPr lang="en-US" dirty="0" smtClean="0"/>
            <a:t> </a:t>
          </a:r>
          <a:r>
            <a:rPr lang="en-US" dirty="0" err="1" smtClean="0"/>
            <a:t>framtiden</a:t>
          </a:r>
          <a:endParaRPr lang="sv-SE" dirty="0"/>
        </a:p>
      </dgm:t>
    </dgm:pt>
    <dgm:pt modelId="{00BEC4FF-EEB9-4F2E-B7F5-5A781608569D}" type="parTrans" cxnId="{74C169F3-6697-4D3A-BF9D-71783454C493}">
      <dgm:prSet/>
      <dgm:spPr/>
      <dgm:t>
        <a:bodyPr/>
        <a:lstStyle/>
        <a:p>
          <a:endParaRPr lang="en-US"/>
        </a:p>
      </dgm:t>
    </dgm:pt>
    <dgm:pt modelId="{6701806F-14DD-4F9F-B8A0-019B808C839C}" type="sibTrans" cxnId="{74C169F3-6697-4D3A-BF9D-71783454C493}">
      <dgm:prSet/>
      <dgm:spPr/>
      <dgm:t>
        <a:bodyPr/>
        <a:lstStyle/>
        <a:p>
          <a:endParaRPr lang="en-US"/>
        </a:p>
      </dgm:t>
    </dgm:pt>
    <dgm:pt modelId="{8A0A3166-2C38-4A5A-9E01-0A948CC669C7}">
      <dgm:prSet/>
      <dgm:spPr/>
      <dgm:t>
        <a:bodyPr/>
        <a:lstStyle/>
        <a:p>
          <a:pPr rtl="0"/>
          <a:r>
            <a:rPr lang="en-US" dirty="0" smtClean="0"/>
            <a:t>Dals-Ed: </a:t>
          </a:r>
          <a:r>
            <a:rPr lang="sv-SE" dirty="0" err="1" smtClean="0"/>
            <a:t>Leaderprojekt</a:t>
          </a:r>
          <a:r>
            <a:rPr lang="sv-SE" dirty="0" smtClean="0"/>
            <a:t> ”Inflyttning för hållbar landsbygd” </a:t>
          </a:r>
          <a:endParaRPr lang="sv-SE" dirty="0"/>
        </a:p>
      </dgm:t>
    </dgm:pt>
    <dgm:pt modelId="{68A9A230-178F-459A-AB6B-D66133A4B800}" type="parTrans" cxnId="{920DE56A-62B9-40C8-9011-3D20E831C66C}">
      <dgm:prSet/>
      <dgm:spPr/>
      <dgm:t>
        <a:bodyPr/>
        <a:lstStyle/>
        <a:p>
          <a:endParaRPr lang="en-US"/>
        </a:p>
      </dgm:t>
    </dgm:pt>
    <dgm:pt modelId="{EB6DEA47-72B1-419F-8B31-1B682FC9A226}" type="sibTrans" cxnId="{920DE56A-62B9-40C8-9011-3D20E831C66C}">
      <dgm:prSet/>
      <dgm:spPr/>
      <dgm:t>
        <a:bodyPr/>
        <a:lstStyle/>
        <a:p>
          <a:endParaRPr lang="en-US"/>
        </a:p>
      </dgm:t>
    </dgm:pt>
    <dgm:pt modelId="{FFE090B9-A4F0-4EDE-B2FD-CDD7AB1D1416}">
      <dgm:prSet/>
      <dgm:spPr/>
      <dgm:t>
        <a:bodyPr/>
        <a:lstStyle/>
        <a:p>
          <a:pPr rtl="0"/>
          <a:r>
            <a:rPr lang="en-US" dirty="0" err="1" smtClean="0"/>
            <a:t>Sollefteå</a:t>
          </a:r>
          <a:r>
            <a:rPr lang="en-US" dirty="0" smtClean="0"/>
            <a:t>/</a:t>
          </a:r>
          <a:r>
            <a:rPr lang="en-US" dirty="0" err="1" smtClean="0"/>
            <a:t>Solatum</a:t>
          </a:r>
          <a:r>
            <a:rPr lang="en-US" dirty="0" smtClean="0"/>
            <a:t>: </a:t>
          </a:r>
          <a:r>
            <a:rPr lang="sv-SE" dirty="0" smtClean="0"/>
            <a:t>Bredbandsbullerbyar, Steg 2 (ihop med </a:t>
          </a:r>
          <a:r>
            <a:rPr lang="sv-SE" dirty="0" err="1" smtClean="0"/>
            <a:t>Byakademin</a:t>
          </a:r>
          <a:r>
            <a:rPr lang="sv-SE" dirty="0" smtClean="0"/>
            <a:t>)</a:t>
          </a:r>
          <a:endParaRPr lang="sv-SE" dirty="0"/>
        </a:p>
      </dgm:t>
    </dgm:pt>
    <dgm:pt modelId="{88F9610E-FAA7-4D76-B02E-633B456AD3EC}" type="parTrans" cxnId="{F732A35D-7C8B-48E4-BCF3-39FFF697F0B5}">
      <dgm:prSet/>
      <dgm:spPr/>
      <dgm:t>
        <a:bodyPr/>
        <a:lstStyle/>
        <a:p>
          <a:endParaRPr lang="en-US"/>
        </a:p>
      </dgm:t>
    </dgm:pt>
    <dgm:pt modelId="{8D2623A5-DB31-4FC0-9A32-C36CCA64CF2E}" type="sibTrans" cxnId="{F732A35D-7C8B-48E4-BCF3-39FFF697F0B5}">
      <dgm:prSet/>
      <dgm:spPr/>
      <dgm:t>
        <a:bodyPr/>
        <a:lstStyle/>
        <a:p>
          <a:endParaRPr lang="en-US"/>
        </a:p>
      </dgm:t>
    </dgm:pt>
    <dgm:pt modelId="{57E0FA88-2604-44DC-9556-0E1B8541B2E3}">
      <dgm:prSet/>
      <dgm:spPr/>
      <dgm:t>
        <a:bodyPr/>
        <a:lstStyle/>
        <a:p>
          <a:pPr rtl="0"/>
          <a:r>
            <a:rPr lang="en-US" dirty="0" smtClean="0"/>
            <a:t>Dals-Ed: </a:t>
          </a:r>
          <a:r>
            <a:rPr lang="sv-SE" dirty="0" smtClean="0"/>
            <a:t>I</a:t>
          </a:r>
          <a:r>
            <a:rPr lang="en-US" dirty="0" err="1" smtClean="0"/>
            <a:t>nventering</a:t>
          </a:r>
          <a:r>
            <a:rPr lang="en-US" dirty="0" smtClean="0"/>
            <a:t> </a:t>
          </a:r>
          <a:r>
            <a:rPr lang="en-US" dirty="0" err="1" smtClean="0"/>
            <a:t>av</a:t>
          </a:r>
          <a:r>
            <a:rPr lang="en-US" dirty="0" smtClean="0"/>
            <a:t> </a:t>
          </a:r>
          <a:r>
            <a:rPr lang="en-US" dirty="0" err="1" smtClean="0"/>
            <a:t>tomma</a:t>
          </a:r>
          <a:r>
            <a:rPr lang="en-US" dirty="0" smtClean="0"/>
            <a:t> </a:t>
          </a:r>
          <a:r>
            <a:rPr lang="en-US" dirty="0" err="1" smtClean="0"/>
            <a:t>hus</a:t>
          </a:r>
          <a:r>
            <a:rPr lang="en-US" dirty="0" smtClean="0"/>
            <a:t> </a:t>
          </a:r>
          <a:r>
            <a:rPr lang="en-US" dirty="0" err="1" smtClean="0"/>
            <a:t>och</a:t>
          </a:r>
          <a:r>
            <a:rPr lang="en-US" dirty="0" smtClean="0"/>
            <a:t> </a:t>
          </a:r>
          <a:r>
            <a:rPr lang="en-US" dirty="0" err="1" smtClean="0"/>
            <a:t>marknadsundersökning</a:t>
          </a:r>
          <a:r>
            <a:rPr lang="en-US" dirty="0" smtClean="0"/>
            <a:t> + </a:t>
          </a:r>
          <a:r>
            <a:rPr lang="en-US" dirty="0" err="1" smtClean="0"/>
            <a:t>flyttkedjor</a:t>
          </a:r>
          <a:endParaRPr lang="sv-SE" dirty="0"/>
        </a:p>
      </dgm:t>
    </dgm:pt>
    <dgm:pt modelId="{CED603F8-3C2C-4306-B40F-4682E575D190}" type="parTrans" cxnId="{DE699A43-B14D-4364-8093-5AB80858D851}">
      <dgm:prSet/>
      <dgm:spPr/>
      <dgm:t>
        <a:bodyPr/>
        <a:lstStyle/>
        <a:p>
          <a:endParaRPr lang="en-US"/>
        </a:p>
      </dgm:t>
    </dgm:pt>
    <dgm:pt modelId="{D6508A69-6C42-4CDA-B7CD-2A17960E1F51}" type="sibTrans" cxnId="{DE699A43-B14D-4364-8093-5AB80858D851}">
      <dgm:prSet/>
      <dgm:spPr/>
      <dgm:t>
        <a:bodyPr/>
        <a:lstStyle/>
        <a:p>
          <a:endParaRPr lang="en-US"/>
        </a:p>
      </dgm:t>
    </dgm:pt>
    <dgm:pt modelId="{7885F35F-E368-4F68-8C8B-9EC79786870A}">
      <dgm:prSet/>
      <dgm:spPr/>
      <dgm:t>
        <a:bodyPr/>
        <a:lstStyle/>
        <a:p>
          <a:r>
            <a:rPr lang="en-US" dirty="0" err="1" smtClean="0"/>
            <a:t>Tanum</a:t>
          </a:r>
          <a:r>
            <a:rPr lang="en-US" dirty="0" smtClean="0"/>
            <a:t>: </a:t>
          </a:r>
          <a:r>
            <a:rPr lang="sv-SE" dirty="0" smtClean="0"/>
            <a:t>Kultursystemprojektet Samverkan Bottnafjorden, etapp 3 </a:t>
          </a:r>
          <a:endParaRPr lang="en-US" dirty="0"/>
        </a:p>
      </dgm:t>
    </dgm:pt>
    <dgm:pt modelId="{780A8CE7-3FA8-42D1-9621-9917C2A93782}" type="parTrans" cxnId="{1E09D4BD-757D-4338-971F-3C3C98EC81AA}">
      <dgm:prSet/>
      <dgm:spPr/>
      <dgm:t>
        <a:bodyPr/>
        <a:lstStyle/>
        <a:p>
          <a:endParaRPr lang="sv-SE"/>
        </a:p>
      </dgm:t>
    </dgm:pt>
    <dgm:pt modelId="{2D297EF1-3C44-4148-BDFF-8BE36606F4B9}" type="sibTrans" cxnId="{1E09D4BD-757D-4338-971F-3C3C98EC81AA}">
      <dgm:prSet/>
      <dgm:spPr/>
      <dgm:t>
        <a:bodyPr/>
        <a:lstStyle/>
        <a:p>
          <a:endParaRPr lang="sv-SE"/>
        </a:p>
      </dgm:t>
    </dgm:pt>
    <dgm:pt modelId="{A58A6326-8D42-4313-B91A-504E30B80E1A}">
      <dgm:prSet/>
      <dgm:spPr/>
      <dgm:t>
        <a:bodyPr/>
        <a:lstStyle/>
        <a:p>
          <a:r>
            <a:rPr lang="en-US" dirty="0" err="1" smtClean="0"/>
            <a:t>Orust</a:t>
          </a:r>
          <a:r>
            <a:rPr lang="en-US" dirty="0" smtClean="0"/>
            <a:t>: </a:t>
          </a:r>
          <a:r>
            <a:rPr lang="en-US" dirty="0" err="1" smtClean="0"/>
            <a:t>e</a:t>
          </a:r>
          <a:r>
            <a:rPr lang="en-US" u="sng" dirty="0" err="1" smtClean="0"/>
            <a:t>v</a:t>
          </a:r>
          <a:r>
            <a:rPr lang="en-US" dirty="0" smtClean="0"/>
            <a:t>. </a:t>
          </a:r>
          <a:r>
            <a:rPr lang="en-US" dirty="0" err="1" smtClean="0"/>
            <a:t>planering</a:t>
          </a:r>
          <a:r>
            <a:rPr lang="en-US" dirty="0" smtClean="0"/>
            <a:t> </a:t>
          </a:r>
          <a:r>
            <a:rPr lang="en-US" dirty="0" err="1" smtClean="0"/>
            <a:t>av</a:t>
          </a:r>
          <a:r>
            <a:rPr lang="en-US" dirty="0" smtClean="0"/>
            <a:t> </a:t>
          </a:r>
          <a:r>
            <a:rPr lang="en-US" dirty="0" err="1" smtClean="0"/>
            <a:t>småhusbyar</a:t>
          </a:r>
          <a:r>
            <a:rPr lang="en-US" dirty="0" smtClean="0"/>
            <a:t> (</a:t>
          </a:r>
          <a:r>
            <a:rPr lang="en-US" dirty="0" err="1" smtClean="0"/>
            <a:t>ihop</a:t>
          </a:r>
          <a:r>
            <a:rPr lang="en-US" dirty="0" smtClean="0"/>
            <a:t> med </a:t>
          </a:r>
          <a:r>
            <a:rPr lang="en-US" dirty="0" err="1" smtClean="0"/>
            <a:t>Byar</a:t>
          </a:r>
          <a:r>
            <a:rPr lang="en-US" dirty="0" smtClean="0"/>
            <a:t> </a:t>
          </a:r>
          <a:r>
            <a:rPr lang="en-US" dirty="0" err="1" smtClean="0"/>
            <a:t>och</a:t>
          </a:r>
          <a:r>
            <a:rPr lang="en-US" dirty="0" smtClean="0"/>
            <a:t> </a:t>
          </a:r>
          <a:r>
            <a:rPr lang="en-US" dirty="0" err="1" smtClean="0"/>
            <a:t>kvarter</a:t>
          </a:r>
          <a:r>
            <a:rPr lang="en-US" dirty="0" smtClean="0"/>
            <a:t>, </a:t>
          </a:r>
          <a:r>
            <a:rPr lang="en-US" dirty="0" err="1" smtClean="0"/>
            <a:t>Egnahemsfabriken</a:t>
          </a:r>
          <a:r>
            <a:rPr lang="en-US" dirty="0" smtClean="0"/>
            <a:t>)</a:t>
          </a:r>
          <a:endParaRPr lang="en-US" dirty="0"/>
        </a:p>
      </dgm:t>
    </dgm:pt>
    <dgm:pt modelId="{96DBE5B0-49FA-4C30-99FA-813AC9A73181}" type="parTrans" cxnId="{0D3D96B8-2B07-48D3-8CBF-6E5E64FE9FA3}">
      <dgm:prSet/>
      <dgm:spPr/>
      <dgm:t>
        <a:bodyPr/>
        <a:lstStyle/>
        <a:p>
          <a:endParaRPr lang="sv-SE"/>
        </a:p>
      </dgm:t>
    </dgm:pt>
    <dgm:pt modelId="{E881E730-59B6-423B-8C78-E1CC7F3F7EC8}" type="sibTrans" cxnId="{0D3D96B8-2B07-48D3-8CBF-6E5E64FE9FA3}">
      <dgm:prSet/>
      <dgm:spPr/>
      <dgm:t>
        <a:bodyPr/>
        <a:lstStyle/>
        <a:p>
          <a:endParaRPr lang="sv-SE"/>
        </a:p>
      </dgm:t>
    </dgm:pt>
    <dgm:pt modelId="{9CC9F363-07EA-4327-AE45-C4999AF9EF5A}" type="pres">
      <dgm:prSet presAssocID="{141D27A4-9964-4B3B-9ED6-0E8CA30E9F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147D67-DCB9-4D91-B439-75B345AB15F7}" type="pres">
      <dgm:prSet presAssocID="{AD45F4E2-8697-4E32-A26F-A060E24B433D}" presName="parentLin" presStyleCnt="0"/>
      <dgm:spPr/>
    </dgm:pt>
    <dgm:pt modelId="{AF7948FF-3077-4824-826B-78B0A9DBA4AA}" type="pres">
      <dgm:prSet presAssocID="{AD45F4E2-8697-4E32-A26F-A060E24B433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B69EC27-6DF1-4370-B768-5A1D47DC0F22}" type="pres">
      <dgm:prSet presAssocID="{AD45F4E2-8697-4E32-A26F-A060E24B433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87EDE-6F21-4698-944E-C031CCA9F46D}" type="pres">
      <dgm:prSet presAssocID="{AD45F4E2-8697-4E32-A26F-A060E24B433D}" presName="negativeSpace" presStyleCnt="0"/>
      <dgm:spPr/>
    </dgm:pt>
    <dgm:pt modelId="{397EBA4A-558E-4711-8CED-F96DE6843A44}" type="pres">
      <dgm:prSet presAssocID="{AD45F4E2-8697-4E32-A26F-A060E24B433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15B0A-F2A6-4A6B-8A73-3F621974BBBB}" type="pres">
      <dgm:prSet presAssocID="{737DE69B-DDA9-49E4-930E-AE30B7846C12}" presName="spaceBetweenRectangles" presStyleCnt="0"/>
      <dgm:spPr/>
    </dgm:pt>
    <dgm:pt modelId="{52D963C8-94D2-4D67-9F58-A15A4DFA0593}" type="pres">
      <dgm:prSet presAssocID="{6D1A107A-657B-4597-B714-DA04B658998F}" presName="parentLin" presStyleCnt="0"/>
      <dgm:spPr/>
    </dgm:pt>
    <dgm:pt modelId="{A5EA1969-30B8-46EA-B0C7-6D432591D2CA}" type="pres">
      <dgm:prSet presAssocID="{6D1A107A-657B-4597-B714-DA04B658998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491D0C4-675E-4F15-A493-836FF4151346}" type="pres">
      <dgm:prSet presAssocID="{6D1A107A-657B-4597-B714-DA04B65899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4E039-0A41-4989-B0BB-8ABED41EA189}" type="pres">
      <dgm:prSet presAssocID="{6D1A107A-657B-4597-B714-DA04B658998F}" presName="negativeSpace" presStyleCnt="0"/>
      <dgm:spPr/>
    </dgm:pt>
    <dgm:pt modelId="{D7F5892B-ED98-4E29-92A4-22E1BAE237A0}" type="pres">
      <dgm:prSet presAssocID="{6D1A107A-657B-4597-B714-DA04B658998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23BAF8-0C37-4998-A0EF-5A7095498F19}" srcId="{6D1A107A-657B-4597-B714-DA04B658998F}" destId="{383BF376-A9DC-4108-BEA8-051EACDF15AB}" srcOrd="0" destOrd="0" parTransId="{AA76FD46-EFA2-447B-9824-615BAEFD1248}" sibTransId="{2EDA9963-799C-4E5F-9E29-52BDD4BFB223}"/>
    <dgm:cxn modelId="{2455131F-E447-465A-8D7D-ADE3BC83716D}" type="presOf" srcId="{8A0A3166-2C38-4A5A-9E01-0A948CC669C7}" destId="{397EBA4A-558E-4711-8CED-F96DE6843A44}" srcOrd="0" destOrd="1" presId="urn:microsoft.com/office/officeart/2005/8/layout/list1"/>
    <dgm:cxn modelId="{74C169F3-6697-4D3A-BF9D-71783454C493}" srcId="{6D1A107A-657B-4597-B714-DA04B658998F}" destId="{63F3426D-8F8D-4161-B70C-F5909B46E274}" srcOrd="2" destOrd="0" parTransId="{00BEC4FF-EEB9-4F2E-B7F5-5A781608569D}" sibTransId="{6701806F-14DD-4F9F-B8A0-019B808C839C}"/>
    <dgm:cxn modelId="{B2B1FF75-7AF2-4833-985A-FEAB304A8766}" type="presOf" srcId="{141D27A4-9964-4B3B-9ED6-0E8CA30E9F7F}" destId="{9CC9F363-07EA-4327-AE45-C4999AF9EF5A}" srcOrd="0" destOrd="0" presId="urn:microsoft.com/office/officeart/2005/8/layout/list1"/>
    <dgm:cxn modelId="{AD61CBD0-5D62-4F0D-9B48-3D6F2C820C09}" type="presOf" srcId="{07925ADE-33EA-4015-80F8-FF5C9BCBAA13}" destId="{D7F5892B-ED98-4E29-92A4-22E1BAE237A0}" srcOrd="0" destOrd="1" presId="urn:microsoft.com/office/officeart/2005/8/layout/list1"/>
    <dgm:cxn modelId="{D7118F64-1521-4C44-B6CD-B3E365D86DCC}" type="presOf" srcId="{383BF376-A9DC-4108-BEA8-051EACDF15AB}" destId="{D7F5892B-ED98-4E29-92A4-22E1BAE237A0}" srcOrd="0" destOrd="0" presId="urn:microsoft.com/office/officeart/2005/8/layout/list1"/>
    <dgm:cxn modelId="{F732A35D-7C8B-48E4-BCF3-39FFF697F0B5}" srcId="{AD45F4E2-8697-4E32-A26F-A060E24B433D}" destId="{FFE090B9-A4F0-4EDE-B2FD-CDD7AB1D1416}" srcOrd="5" destOrd="0" parTransId="{88F9610E-FAA7-4D76-B02E-633B456AD3EC}" sibTransId="{8D2623A5-DB31-4FC0-9A32-C36CCA64CF2E}"/>
    <dgm:cxn modelId="{283FCD92-03E1-43B1-A39C-03139F0BC09D}" srcId="{141D27A4-9964-4B3B-9ED6-0E8CA30E9F7F}" destId="{6D1A107A-657B-4597-B714-DA04B658998F}" srcOrd="1" destOrd="0" parTransId="{D3735A28-2B51-4984-AB51-4B5FC932A764}" sibTransId="{F7ABC88E-4246-4747-B5B6-4C5019521FE7}"/>
    <dgm:cxn modelId="{6ECB5F90-C085-4BF6-9D93-CD6EDCB7BE8C}" type="presOf" srcId="{ED4DCC8C-29C5-4D8D-B296-B9CC0C14E479}" destId="{397EBA4A-558E-4711-8CED-F96DE6843A44}" srcOrd="0" destOrd="0" presId="urn:microsoft.com/office/officeart/2005/8/layout/list1"/>
    <dgm:cxn modelId="{66368F00-5038-4608-B0A1-A8EE9C3B7563}" type="presOf" srcId="{FFE090B9-A4F0-4EDE-B2FD-CDD7AB1D1416}" destId="{397EBA4A-558E-4711-8CED-F96DE6843A44}" srcOrd="0" destOrd="5" presId="urn:microsoft.com/office/officeart/2005/8/layout/list1"/>
    <dgm:cxn modelId="{E89DBB75-EC2C-466C-9452-FD02B52E6C2E}" type="presOf" srcId="{57E0FA88-2604-44DC-9556-0E1B8541B2E3}" destId="{397EBA4A-558E-4711-8CED-F96DE6843A44}" srcOrd="0" destOrd="2" presId="urn:microsoft.com/office/officeart/2005/8/layout/list1"/>
    <dgm:cxn modelId="{D5C115B3-E950-40F8-92E6-FCEE3FA43A6C}" type="presOf" srcId="{6D1A107A-657B-4597-B714-DA04B658998F}" destId="{A5EA1969-30B8-46EA-B0C7-6D432591D2CA}" srcOrd="0" destOrd="0" presId="urn:microsoft.com/office/officeart/2005/8/layout/list1"/>
    <dgm:cxn modelId="{F78602DC-BCCE-4297-B673-7A7950F739B4}" type="presOf" srcId="{63F3426D-8F8D-4161-B70C-F5909B46E274}" destId="{D7F5892B-ED98-4E29-92A4-22E1BAE237A0}" srcOrd="0" destOrd="2" presId="urn:microsoft.com/office/officeart/2005/8/layout/list1"/>
    <dgm:cxn modelId="{0D3D96B8-2B07-48D3-8CBF-6E5E64FE9FA3}" srcId="{AD45F4E2-8697-4E32-A26F-A060E24B433D}" destId="{A58A6326-8D42-4313-B91A-504E30B80E1A}" srcOrd="4" destOrd="0" parTransId="{96DBE5B0-49FA-4C30-99FA-813AC9A73181}" sibTransId="{E881E730-59B6-423B-8C78-E1CC7F3F7EC8}"/>
    <dgm:cxn modelId="{DF2F159F-9662-4C2F-951A-AEBB301B234B}" type="presOf" srcId="{AD45F4E2-8697-4E32-A26F-A060E24B433D}" destId="{4B69EC27-6DF1-4370-B768-5A1D47DC0F22}" srcOrd="1" destOrd="0" presId="urn:microsoft.com/office/officeart/2005/8/layout/list1"/>
    <dgm:cxn modelId="{7B9D94FC-BF04-4378-9B9C-7CA6C874AAFC}" srcId="{141D27A4-9964-4B3B-9ED6-0E8CA30E9F7F}" destId="{AD45F4E2-8697-4E32-A26F-A060E24B433D}" srcOrd="0" destOrd="0" parTransId="{A3A8AE67-C920-485A-BB05-AF75C72C6F47}" sibTransId="{737DE69B-DDA9-49E4-930E-AE30B7846C12}"/>
    <dgm:cxn modelId="{B25F5120-EDA4-4D17-95B1-787551C61E68}" type="presOf" srcId="{6D1A107A-657B-4597-B714-DA04B658998F}" destId="{1491D0C4-675E-4F15-A493-836FF4151346}" srcOrd="1" destOrd="0" presId="urn:microsoft.com/office/officeart/2005/8/layout/list1"/>
    <dgm:cxn modelId="{94E54158-177C-4148-8C39-25163733D9ED}" type="presOf" srcId="{AD45F4E2-8697-4E32-A26F-A060E24B433D}" destId="{AF7948FF-3077-4824-826B-78B0A9DBA4AA}" srcOrd="0" destOrd="0" presId="urn:microsoft.com/office/officeart/2005/8/layout/list1"/>
    <dgm:cxn modelId="{1E09D4BD-757D-4338-971F-3C3C98EC81AA}" srcId="{AD45F4E2-8697-4E32-A26F-A060E24B433D}" destId="{7885F35F-E368-4F68-8C8B-9EC79786870A}" srcOrd="3" destOrd="0" parTransId="{780A8CE7-3FA8-42D1-9621-9917C2A93782}" sibTransId="{2D297EF1-3C44-4148-BDFF-8BE36606F4B9}"/>
    <dgm:cxn modelId="{5F2AFA09-482E-4962-91F8-0501EC58D000}" type="presOf" srcId="{A58A6326-8D42-4313-B91A-504E30B80E1A}" destId="{397EBA4A-558E-4711-8CED-F96DE6843A44}" srcOrd="0" destOrd="4" presId="urn:microsoft.com/office/officeart/2005/8/layout/list1"/>
    <dgm:cxn modelId="{DEC9C7A0-D1F9-49A8-8ABB-B5B7D9D40EC0}" srcId="{6D1A107A-657B-4597-B714-DA04B658998F}" destId="{07925ADE-33EA-4015-80F8-FF5C9BCBAA13}" srcOrd="1" destOrd="0" parTransId="{3991D42E-AB4E-4B24-A8EC-036C522DF510}" sibTransId="{8F16A293-7F3D-47F5-B314-62EEB5AECBD7}"/>
    <dgm:cxn modelId="{DE699A43-B14D-4364-8093-5AB80858D851}" srcId="{AD45F4E2-8697-4E32-A26F-A060E24B433D}" destId="{57E0FA88-2604-44DC-9556-0E1B8541B2E3}" srcOrd="2" destOrd="0" parTransId="{CED603F8-3C2C-4306-B40F-4682E575D190}" sibTransId="{D6508A69-6C42-4CDA-B7CD-2A17960E1F51}"/>
    <dgm:cxn modelId="{920DE56A-62B9-40C8-9011-3D20E831C66C}" srcId="{AD45F4E2-8697-4E32-A26F-A060E24B433D}" destId="{8A0A3166-2C38-4A5A-9E01-0A948CC669C7}" srcOrd="1" destOrd="0" parTransId="{68A9A230-178F-459A-AB6B-D66133A4B800}" sibTransId="{EB6DEA47-72B1-419F-8B31-1B682FC9A226}"/>
    <dgm:cxn modelId="{203B1B9C-5F81-4D21-BD54-59BCE3A9399D}" srcId="{AD45F4E2-8697-4E32-A26F-A060E24B433D}" destId="{ED4DCC8C-29C5-4D8D-B296-B9CC0C14E479}" srcOrd="0" destOrd="0" parTransId="{6F3B0507-5DDC-4636-96BE-1F9E2E6BD891}" sibTransId="{7CE4DBB4-A121-464A-8F59-78C26D4FB694}"/>
    <dgm:cxn modelId="{F3DAC328-21ED-4AA1-B0B8-770AD37BED2A}" type="presOf" srcId="{7885F35F-E368-4F68-8C8B-9EC79786870A}" destId="{397EBA4A-558E-4711-8CED-F96DE6843A44}" srcOrd="0" destOrd="3" presId="urn:microsoft.com/office/officeart/2005/8/layout/list1"/>
    <dgm:cxn modelId="{87D6954C-672F-4EA2-86C7-E45F5BFEEDA6}" type="presParOf" srcId="{9CC9F363-07EA-4327-AE45-C4999AF9EF5A}" destId="{4D147D67-DCB9-4D91-B439-75B345AB15F7}" srcOrd="0" destOrd="0" presId="urn:microsoft.com/office/officeart/2005/8/layout/list1"/>
    <dgm:cxn modelId="{69AE456E-BAD8-4FBB-8EBA-73D58DD1CB77}" type="presParOf" srcId="{4D147D67-DCB9-4D91-B439-75B345AB15F7}" destId="{AF7948FF-3077-4824-826B-78B0A9DBA4AA}" srcOrd="0" destOrd="0" presId="urn:microsoft.com/office/officeart/2005/8/layout/list1"/>
    <dgm:cxn modelId="{C3281DF1-FC70-4EF1-99B0-6887F3AE38D2}" type="presParOf" srcId="{4D147D67-DCB9-4D91-B439-75B345AB15F7}" destId="{4B69EC27-6DF1-4370-B768-5A1D47DC0F22}" srcOrd="1" destOrd="0" presId="urn:microsoft.com/office/officeart/2005/8/layout/list1"/>
    <dgm:cxn modelId="{B41B5EAC-76DB-47C1-97A2-B5C9A6DC83FE}" type="presParOf" srcId="{9CC9F363-07EA-4327-AE45-C4999AF9EF5A}" destId="{2FB87EDE-6F21-4698-944E-C031CCA9F46D}" srcOrd="1" destOrd="0" presId="urn:microsoft.com/office/officeart/2005/8/layout/list1"/>
    <dgm:cxn modelId="{242EC0BF-BFE9-4C23-AFA1-58E4D661A511}" type="presParOf" srcId="{9CC9F363-07EA-4327-AE45-C4999AF9EF5A}" destId="{397EBA4A-558E-4711-8CED-F96DE6843A44}" srcOrd="2" destOrd="0" presId="urn:microsoft.com/office/officeart/2005/8/layout/list1"/>
    <dgm:cxn modelId="{C9E9C0A3-4969-4071-98F6-34482B0F88A0}" type="presParOf" srcId="{9CC9F363-07EA-4327-AE45-C4999AF9EF5A}" destId="{7B715B0A-F2A6-4A6B-8A73-3F621974BBBB}" srcOrd="3" destOrd="0" presId="urn:microsoft.com/office/officeart/2005/8/layout/list1"/>
    <dgm:cxn modelId="{D6D48B6A-F006-4F68-81AE-429CE93ED3C2}" type="presParOf" srcId="{9CC9F363-07EA-4327-AE45-C4999AF9EF5A}" destId="{52D963C8-94D2-4D67-9F58-A15A4DFA0593}" srcOrd="4" destOrd="0" presId="urn:microsoft.com/office/officeart/2005/8/layout/list1"/>
    <dgm:cxn modelId="{17E3BD9E-BAE2-476E-A2B7-0354B249C331}" type="presParOf" srcId="{52D963C8-94D2-4D67-9F58-A15A4DFA0593}" destId="{A5EA1969-30B8-46EA-B0C7-6D432591D2CA}" srcOrd="0" destOrd="0" presId="urn:microsoft.com/office/officeart/2005/8/layout/list1"/>
    <dgm:cxn modelId="{2F19CA69-809C-4BB6-A74C-6A5D7BA9F072}" type="presParOf" srcId="{52D963C8-94D2-4D67-9F58-A15A4DFA0593}" destId="{1491D0C4-675E-4F15-A493-836FF4151346}" srcOrd="1" destOrd="0" presId="urn:microsoft.com/office/officeart/2005/8/layout/list1"/>
    <dgm:cxn modelId="{21897B8C-135B-4C46-98E7-10EB51BDBD30}" type="presParOf" srcId="{9CC9F363-07EA-4327-AE45-C4999AF9EF5A}" destId="{F314E039-0A41-4989-B0BB-8ABED41EA189}" srcOrd="5" destOrd="0" presId="urn:microsoft.com/office/officeart/2005/8/layout/list1"/>
    <dgm:cxn modelId="{448D3725-2DAF-4547-909A-54DFDB3D2AE3}" type="presParOf" srcId="{9CC9F363-07EA-4327-AE45-C4999AF9EF5A}" destId="{D7F5892B-ED98-4E29-92A4-22E1BAE237A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F76F8-C570-4F0D-8C54-69234DD9545F}">
      <dsp:nvSpPr>
        <dsp:cNvPr id="0" name=""/>
        <dsp:cNvSpPr/>
      </dsp:nvSpPr>
      <dsp:spPr>
        <a:xfrm>
          <a:off x="2159883" y="48620"/>
          <a:ext cx="2333792" cy="2333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Kommuner</a:t>
          </a:r>
          <a:endParaRPr lang="sv-SE" sz="2700" kern="1200" dirty="0"/>
        </a:p>
      </dsp:txBody>
      <dsp:txXfrm>
        <a:off x="2471056" y="457034"/>
        <a:ext cx="1711447" cy="1050206"/>
      </dsp:txXfrm>
    </dsp:sp>
    <dsp:sp modelId="{FF7A96E2-B4AA-4D74-84D5-2384E96AE4DB}">
      <dsp:nvSpPr>
        <dsp:cNvPr id="0" name=""/>
        <dsp:cNvSpPr/>
      </dsp:nvSpPr>
      <dsp:spPr>
        <a:xfrm>
          <a:off x="3001993" y="1507240"/>
          <a:ext cx="2333792" cy="2333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Organisa-tioner</a:t>
          </a:r>
          <a:endParaRPr lang="sv-SE" sz="2700" kern="1200" dirty="0"/>
        </a:p>
      </dsp:txBody>
      <dsp:txXfrm>
        <a:off x="3715745" y="2110137"/>
        <a:ext cx="1400275" cy="1283585"/>
      </dsp:txXfrm>
    </dsp:sp>
    <dsp:sp modelId="{DDB09707-4939-4E55-90CD-F51D3EC5BCB4}">
      <dsp:nvSpPr>
        <dsp:cNvPr id="0" name=""/>
        <dsp:cNvSpPr/>
      </dsp:nvSpPr>
      <dsp:spPr>
        <a:xfrm>
          <a:off x="1317773" y="1507240"/>
          <a:ext cx="2333792" cy="23337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Forskning</a:t>
          </a:r>
          <a:endParaRPr lang="sv-SE" sz="2700" kern="1200" dirty="0"/>
        </a:p>
      </dsp:txBody>
      <dsp:txXfrm>
        <a:off x="1537539" y="2110137"/>
        <a:ext cx="1400275" cy="128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C2B1D-34CD-463E-80E6-F2F3BD1EAE37}">
      <dsp:nvSpPr>
        <dsp:cNvPr id="0" name=""/>
        <dsp:cNvSpPr/>
      </dsp:nvSpPr>
      <dsp:spPr>
        <a:xfrm>
          <a:off x="1381953" y="0"/>
          <a:ext cx="3889654" cy="388965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D927F-220D-457F-82DE-00F75C1F196F}">
      <dsp:nvSpPr>
        <dsp:cNvPr id="0" name=""/>
        <dsp:cNvSpPr/>
      </dsp:nvSpPr>
      <dsp:spPr>
        <a:xfrm>
          <a:off x="1751470" y="369517"/>
          <a:ext cx="1516965" cy="151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WP 1: </a:t>
          </a:r>
          <a:r>
            <a:rPr lang="en-US" sz="1200" kern="1200" dirty="0" err="1" smtClean="0"/>
            <a:t>Omställnings-projekt</a:t>
          </a:r>
          <a:endParaRPr lang="sv-SE" sz="1200" kern="1200" dirty="0"/>
        </a:p>
      </dsp:txBody>
      <dsp:txXfrm>
        <a:off x="1825522" y="443569"/>
        <a:ext cx="1368861" cy="1368861"/>
      </dsp:txXfrm>
    </dsp:sp>
    <dsp:sp modelId="{639613A6-56B3-48BD-8044-CDC4011F8BBB}">
      <dsp:nvSpPr>
        <dsp:cNvPr id="0" name=""/>
        <dsp:cNvSpPr/>
      </dsp:nvSpPr>
      <dsp:spPr>
        <a:xfrm>
          <a:off x="3385124" y="369517"/>
          <a:ext cx="1516965" cy="151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WP 2: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Plattformar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och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verktyg</a:t>
          </a:r>
          <a:endParaRPr lang="sv-SE" sz="1200" kern="1200" dirty="0"/>
        </a:p>
      </dsp:txBody>
      <dsp:txXfrm>
        <a:off x="3459176" y="443569"/>
        <a:ext cx="1368861" cy="1368861"/>
      </dsp:txXfrm>
    </dsp:sp>
    <dsp:sp modelId="{75A7AEA8-9925-4CED-B8DF-5BDD8169AE9A}">
      <dsp:nvSpPr>
        <dsp:cNvPr id="0" name=""/>
        <dsp:cNvSpPr/>
      </dsp:nvSpPr>
      <dsp:spPr>
        <a:xfrm>
          <a:off x="1751470" y="2003171"/>
          <a:ext cx="1516965" cy="151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WP 3: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Information </a:t>
          </a:r>
          <a:r>
            <a:rPr lang="en-US" sz="1200" kern="1200" dirty="0" err="1" smtClean="0"/>
            <a:t>och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utåtriktade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aktiviteter</a:t>
          </a:r>
          <a:endParaRPr lang="sv-SE" sz="1200" kern="1200" dirty="0"/>
        </a:p>
      </dsp:txBody>
      <dsp:txXfrm>
        <a:off x="1825522" y="2077223"/>
        <a:ext cx="1368861" cy="1368861"/>
      </dsp:txXfrm>
    </dsp:sp>
    <dsp:sp modelId="{FF74045A-3630-4111-A69D-32A8786F1424}">
      <dsp:nvSpPr>
        <dsp:cNvPr id="0" name=""/>
        <dsp:cNvSpPr/>
      </dsp:nvSpPr>
      <dsp:spPr>
        <a:xfrm>
          <a:off x="3385124" y="2003171"/>
          <a:ext cx="1516965" cy="15169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WP 4: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Forskning </a:t>
          </a:r>
          <a:endParaRPr lang="sv-SE" sz="1200" kern="1200" dirty="0"/>
        </a:p>
      </dsp:txBody>
      <dsp:txXfrm>
        <a:off x="3459176" y="2077223"/>
        <a:ext cx="1368861" cy="1368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EBA4A-558E-4711-8CED-F96DE6843A44}">
      <dsp:nvSpPr>
        <dsp:cNvPr id="0" name=""/>
        <dsp:cNvSpPr/>
      </dsp:nvSpPr>
      <dsp:spPr>
        <a:xfrm>
          <a:off x="0" y="439256"/>
          <a:ext cx="6965129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571" tIns="333248" rIns="5405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Kramfors</a:t>
          </a:r>
          <a:r>
            <a:rPr lang="en-US" sz="1600" kern="1200" dirty="0" smtClean="0"/>
            <a:t>: </a:t>
          </a:r>
          <a:r>
            <a:rPr lang="en-US" sz="1600" kern="1200" dirty="0" err="1" smtClean="0"/>
            <a:t>Projekt</a:t>
          </a:r>
          <a:r>
            <a:rPr lang="en-US" sz="1600" kern="1200" dirty="0" smtClean="0"/>
            <a:t> runt </a:t>
          </a:r>
          <a:r>
            <a:rPr lang="en-US" sz="1600" kern="1200" dirty="0" err="1" smtClean="0"/>
            <a:t>tomma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hus</a:t>
          </a:r>
          <a:endParaRPr lang="sv-S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Dals-Ed: </a:t>
          </a:r>
          <a:r>
            <a:rPr lang="sv-SE" sz="1600" kern="1200" dirty="0" err="1" smtClean="0"/>
            <a:t>Leaderprojekt</a:t>
          </a:r>
          <a:r>
            <a:rPr lang="sv-SE" sz="1600" kern="1200" dirty="0" smtClean="0"/>
            <a:t> ”Inflyttning för hållbar landsbygd” </a:t>
          </a:r>
          <a:endParaRPr lang="sv-S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Dals-Ed: </a:t>
          </a:r>
          <a:r>
            <a:rPr lang="sv-SE" sz="1600" kern="1200" dirty="0" smtClean="0"/>
            <a:t>I</a:t>
          </a:r>
          <a:r>
            <a:rPr lang="en-US" sz="1600" kern="1200" dirty="0" err="1" smtClean="0"/>
            <a:t>nventering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av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tomma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hus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och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marknadsundersökning</a:t>
          </a:r>
          <a:r>
            <a:rPr lang="en-US" sz="1600" kern="1200" dirty="0" smtClean="0"/>
            <a:t> + </a:t>
          </a:r>
          <a:r>
            <a:rPr lang="en-US" sz="1600" kern="1200" dirty="0" err="1" smtClean="0"/>
            <a:t>flyttkedjor</a:t>
          </a:r>
          <a:endParaRPr lang="sv-S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Tanum</a:t>
          </a:r>
          <a:r>
            <a:rPr lang="en-US" sz="1600" kern="1200" dirty="0" smtClean="0"/>
            <a:t>: </a:t>
          </a:r>
          <a:r>
            <a:rPr lang="sv-SE" sz="1600" kern="1200" dirty="0" smtClean="0"/>
            <a:t>Kultursystemprojektet Samverkan Bottnafjorden, etapp 3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Orust</a:t>
          </a:r>
          <a:r>
            <a:rPr lang="en-US" sz="1600" kern="1200" dirty="0" smtClean="0"/>
            <a:t>: </a:t>
          </a:r>
          <a:r>
            <a:rPr lang="en-US" sz="1600" kern="1200" dirty="0" err="1" smtClean="0"/>
            <a:t>e</a:t>
          </a:r>
          <a:r>
            <a:rPr lang="en-US" sz="1600" u="sng" kern="1200" dirty="0" err="1" smtClean="0"/>
            <a:t>v</a:t>
          </a:r>
          <a:r>
            <a:rPr lang="en-US" sz="1600" kern="1200" dirty="0" smtClean="0"/>
            <a:t>. </a:t>
          </a:r>
          <a:r>
            <a:rPr lang="en-US" sz="1600" kern="1200" dirty="0" err="1" smtClean="0"/>
            <a:t>planering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av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småhusbyar</a:t>
          </a:r>
          <a:r>
            <a:rPr lang="en-US" sz="1600" kern="1200" dirty="0" smtClean="0"/>
            <a:t> (</a:t>
          </a:r>
          <a:r>
            <a:rPr lang="en-US" sz="1600" kern="1200" dirty="0" err="1" smtClean="0"/>
            <a:t>ihop</a:t>
          </a:r>
          <a:r>
            <a:rPr lang="en-US" sz="1600" kern="1200" dirty="0" smtClean="0"/>
            <a:t> med </a:t>
          </a:r>
          <a:r>
            <a:rPr lang="en-US" sz="1600" kern="1200" dirty="0" err="1" smtClean="0"/>
            <a:t>Byar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och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kvarter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Egnahemsfabriken</a:t>
          </a:r>
          <a:r>
            <a:rPr lang="en-US" sz="1600" kern="1200" dirty="0" smtClean="0"/>
            <a:t>)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Sollefteå</a:t>
          </a:r>
          <a:r>
            <a:rPr lang="en-US" sz="1600" kern="1200" dirty="0" smtClean="0"/>
            <a:t>/</a:t>
          </a:r>
          <a:r>
            <a:rPr lang="en-US" sz="1600" kern="1200" dirty="0" err="1" smtClean="0"/>
            <a:t>Solatum</a:t>
          </a:r>
          <a:r>
            <a:rPr lang="en-US" sz="1600" kern="1200" dirty="0" smtClean="0"/>
            <a:t>: </a:t>
          </a:r>
          <a:r>
            <a:rPr lang="sv-SE" sz="1600" kern="1200" dirty="0" smtClean="0"/>
            <a:t>Bredbandsbullerbyar, Steg 2 (ihop med </a:t>
          </a:r>
          <a:r>
            <a:rPr lang="sv-SE" sz="1600" kern="1200" dirty="0" err="1" smtClean="0"/>
            <a:t>Byakademin</a:t>
          </a:r>
          <a:r>
            <a:rPr lang="sv-SE" sz="1600" kern="1200" dirty="0" smtClean="0"/>
            <a:t>)</a:t>
          </a:r>
          <a:endParaRPr lang="sv-SE" sz="1600" kern="1200" dirty="0"/>
        </a:p>
      </dsp:txBody>
      <dsp:txXfrm>
        <a:off x="0" y="439256"/>
        <a:ext cx="6965129" cy="2520000"/>
      </dsp:txXfrm>
    </dsp:sp>
    <dsp:sp modelId="{4B69EC27-6DF1-4370-B768-5A1D47DC0F22}">
      <dsp:nvSpPr>
        <dsp:cNvPr id="0" name=""/>
        <dsp:cNvSpPr/>
      </dsp:nvSpPr>
      <dsp:spPr>
        <a:xfrm>
          <a:off x="348256" y="203096"/>
          <a:ext cx="48755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286" tIns="0" rIns="18428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Kommunala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projekt</a:t>
          </a:r>
          <a:endParaRPr lang="sv-SE" sz="1800" b="1" kern="1200" dirty="0"/>
        </a:p>
      </dsp:txBody>
      <dsp:txXfrm>
        <a:off x="371313" y="226153"/>
        <a:ext cx="4829476" cy="426206"/>
      </dsp:txXfrm>
    </dsp:sp>
    <dsp:sp modelId="{D7F5892B-ED98-4E29-92A4-22E1BAE237A0}">
      <dsp:nvSpPr>
        <dsp:cNvPr id="0" name=""/>
        <dsp:cNvSpPr/>
      </dsp:nvSpPr>
      <dsp:spPr>
        <a:xfrm>
          <a:off x="0" y="3281817"/>
          <a:ext cx="6965129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571" tIns="333248" rIns="54057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Orust</a:t>
          </a:r>
          <a:r>
            <a:rPr lang="en-US" sz="1600" kern="1200" dirty="0" smtClean="0"/>
            <a:t>: Ett </a:t>
          </a:r>
          <a:r>
            <a:rPr lang="en-US" sz="1600" kern="1200" dirty="0" err="1" smtClean="0"/>
            <a:t>tematiskt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kapitel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Översiktsplanen</a:t>
          </a:r>
          <a:r>
            <a:rPr lang="en-US" sz="1600" kern="1200" dirty="0" smtClean="0"/>
            <a:t> om </a:t>
          </a:r>
          <a:r>
            <a:rPr lang="en-US" sz="1600" kern="1200" dirty="0" err="1" smtClean="0"/>
            <a:t>diversifierat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boende</a:t>
          </a:r>
          <a:endParaRPr lang="sv-S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Umeå: </a:t>
          </a:r>
          <a:r>
            <a:rPr lang="en-US" sz="1600" kern="1200" dirty="0" err="1" smtClean="0"/>
            <a:t>Framtida</a:t>
          </a:r>
          <a:r>
            <a:rPr lang="en-US" sz="1600" kern="1200" dirty="0" smtClean="0"/>
            <a:t> </a:t>
          </a:r>
          <a:r>
            <a:rPr lang="sv-SE" sz="1600" kern="1200" dirty="0" smtClean="0"/>
            <a:t>revidering av det kommunala bostadsförsörjningsprogrammet, särskilt med inriktning mot diversifierat boende på landsbygd</a:t>
          </a:r>
          <a:endParaRPr lang="sv-S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Åsele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och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Sollefteå</a:t>
          </a:r>
          <a:r>
            <a:rPr lang="en-US" sz="1600" kern="1200" dirty="0" smtClean="0"/>
            <a:t>: ta in </a:t>
          </a:r>
          <a:r>
            <a:rPr lang="en-US" sz="1600" kern="1200" dirty="0" err="1" smtClean="0"/>
            <a:t>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idéer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inför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framtiden</a:t>
          </a:r>
          <a:endParaRPr lang="sv-SE" sz="1600" kern="1200" dirty="0"/>
        </a:p>
      </dsp:txBody>
      <dsp:txXfrm>
        <a:off x="0" y="3281817"/>
        <a:ext cx="6965129" cy="1587600"/>
      </dsp:txXfrm>
    </dsp:sp>
    <dsp:sp modelId="{1491D0C4-675E-4F15-A493-836FF4151346}">
      <dsp:nvSpPr>
        <dsp:cNvPr id="0" name=""/>
        <dsp:cNvSpPr/>
      </dsp:nvSpPr>
      <dsp:spPr>
        <a:xfrm>
          <a:off x="348256" y="3045657"/>
          <a:ext cx="487559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286" tIns="0" rIns="18428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Planarbete</a:t>
          </a:r>
          <a:endParaRPr lang="sv-SE" sz="1100" b="1" kern="1200" dirty="0"/>
        </a:p>
      </dsp:txBody>
      <dsp:txXfrm>
        <a:off x="371313" y="3068714"/>
        <a:ext cx="482947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95411-9138-4F09-AF60-6DA2B043F761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5B61-E3FB-4E56-96EB-F659F6B49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20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Kulturutvecklare</a:t>
            </a:r>
          </a:p>
          <a:p>
            <a:r>
              <a:rPr lang="sv-SE" dirty="0" smtClean="0"/>
              <a:t>Sofia hållbarhetsutvecklar</a:t>
            </a:r>
            <a:r>
              <a:rPr lang="sv-SE" baseline="0" dirty="0" smtClean="0"/>
              <a:t>e, arbetat mest med projektansökan från vårt håll</a:t>
            </a:r>
            <a:endParaRPr lang="sv-SE" dirty="0" smtClean="0"/>
          </a:p>
          <a:p>
            <a:r>
              <a:rPr lang="sv-SE" baseline="0" dirty="0" smtClean="0"/>
              <a:t>Samhällsplanerare, digitala enheten, Tekniska avdelningen – bra team</a:t>
            </a:r>
            <a:endParaRPr lang="sv-SE" dirty="0" smtClean="0"/>
          </a:p>
          <a:p>
            <a:r>
              <a:rPr lang="sv-SE" baseline="0" dirty="0" smtClean="0"/>
              <a:t>Ekonomisk och ekologisk hållbarhet två väldigt viktiga perspektiv i kulturmiljöarbetet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5B61-E3FB-4E56-96EB-F659F6B49C6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28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”Kramfors har många ödehus”. Har minskat mest av Sveriges kommuner sedan 50-talet.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Målet med projektet är inte primärt att rädda hus från förfall – det är att få fler som flyttar till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Kramfors, och att vi bidrar till en hållbar omställning!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Inflyttning är bra för skola, service med mera. Vi vill ha en levande landsbygd.</a:t>
            </a:r>
            <a:b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Olika bilder av landsbygden, dels finns problembilden tomma och förfallna hus, utflyttning, stängda butiker, ingen service, dels finns det den idylliska landsbygden med slingrande grusvägar, röda stugor och betande djur.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lever verkligen med båda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bilderna. Det finns massvis av vackra platser i Höga Kusten och längs Ångermanälven – men också förfall.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också lyfta o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lika bilder av ödehus! På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Facebook ser man mycket torp, herrgårdsliknande stora hus – men sällan ett modernistiskt äldreboende som räddats från förfall. Det kanske vi kan göra?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5B61-E3FB-4E56-96EB-F659F6B49C6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5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DN</a:t>
            </a:r>
            <a:r>
              <a:rPr lang="sv-SE" baseline="0" dirty="0" smtClean="0"/>
              <a:t> igår reportage om ett par som startat hunddagis utanför Örebro. Kanske har landsbygden börjat få en annan status?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5B61-E3FB-4E56-96EB-F659F6B49C6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93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Projektet hand i handske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5B61-E3FB-4E56-96EB-F659F6B49C6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75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Bostadsbrist</a:t>
            </a:r>
          </a:p>
          <a:p>
            <a:r>
              <a:rPr lang="sv-SE" dirty="0" smtClean="0"/>
              <a:t>Planeringen måste ”Främja</a:t>
            </a:r>
            <a:r>
              <a:rPr lang="sv-SE" baseline="0" dirty="0" smtClean="0"/>
              <a:t> boende för miljoner” som på 60-talet!</a:t>
            </a:r>
          </a:p>
          <a:p>
            <a:r>
              <a:rPr lang="sv-SE" baseline="0" dirty="0" smtClean="0"/>
              <a:t>Men det måste vara förankrat i samhället</a:t>
            </a:r>
          </a:p>
          <a:p>
            <a:r>
              <a:rPr lang="sv-SE" baseline="0" dirty="0" smtClean="0"/>
              <a:t>Olika förutsättningar på olika platser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5B61-E3FB-4E56-96EB-F659F6B49C6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97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Identifierade</a:t>
            </a:r>
            <a:r>
              <a:rPr lang="en-US" dirty="0" smtClean="0"/>
              <a:t> </a:t>
            </a:r>
            <a:r>
              <a:rPr lang="en-US" dirty="0" err="1" smtClean="0"/>
              <a:t>behov</a:t>
            </a:r>
            <a:endParaRPr lang="en-US" dirty="0" smtClean="0"/>
          </a:p>
          <a:p>
            <a:pPr lvl="1"/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integrera</a:t>
            </a:r>
            <a:r>
              <a:rPr lang="en-US" dirty="0" smtClean="0"/>
              <a:t> </a:t>
            </a:r>
            <a:r>
              <a:rPr lang="en-US" dirty="0" err="1" smtClean="0"/>
              <a:t>socialt</a:t>
            </a:r>
            <a:r>
              <a:rPr lang="en-US" dirty="0" smtClean="0"/>
              <a:t> </a:t>
            </a:r>
            <a:r>
              <a:rPr lang="en-US" dirty="0" err="1" smtClean="0"/>
              <a:t>diversifierat</a:t>
            </a:r>
            <a:r>
              <a:rPr lang="en-US" dirty="0" smtClean="0"/>
              <a:t> </a:t>
            </a:r>
            <a:r>
              <a:rPr lang="en-US" dirty="0" err="1" smtClean="0"/>
              <a:t>boende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komunernas</a:t>
            </a:r>
            <a:r>
              <a:rPr lang="en-US" dirty="0" smtClean="0"/>
              <a:t> </a:t>
            </a:r>
            <a:r>
              <a:rPr lang="en-US" dirty="0" err="1" smtClean="0"/>
              <a:t>plandokument</a:t>
            </a:r>
            <a:r>
              <a:rPr lang="en-US" dirty="0" smtClean="0"/>
              <a:t> (</a:t>
            </a:r>
            <a:r>
              <a:rPr lang="en-US" dirty="0" err="1" smtClean="0"/>
              <a:t>Orust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Kramfors)</a:t>
            </a:r>
          </a:p>
          <a:p>
            <a:pPr lvl="1"/>
            <a:r>
              <a:rPr lang="en-US" dirty="0" err="1" smtClean="0"/>
              <a:t>Samarbete</a:t>
            </a:r>
            <a:r>
              <a:rPr lang="en-US" dirty="0" smtClean="0"/>
              <a:t> med </a:t>
            </a:r>
            <a:r>
              <a:rPr lang="en-US" dirty="0" err="1" smtClean="0"/>
              <a:t>organisationer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redan</a:t>
            </a:r>
            <a:r>
              <a:rPr lang="en-US" dirty="0" smtClean="0"/>
              <a:t> </a:t>
            </a:r>
            <a:r>
              <a:rPr lang="en-US" dirty="0" err="1" smtClean="0"/>
              <a:t>arbetar</a:t>
            </a:r>
            <a:r>
              <a:rPr lang="en-US" dirty="0" smtClean="0"/>
              <a:t> med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etablera</a:t>
            </a:r>
            <a:r>
              <a:rPr lang="en-US" dirty="0" smtClean="0"/>
              <a:t> </a:t>
            </a:r>
            <a:r>
              <a:rPr lang="en-US" dirty="0" err="1" smtClean="0"/>
              <a:t>plattformar</a:t>
            </a:r>
            <a:r>
              <a:rPr lang="en-US" dirty="0" smtClean="0"/>
              <a:t>.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exempel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i="1" dirty="0" err="1" smtClean="0"/>
              <a:t>Föreningen</a:t>
            </a:r>
            <a:r>
              <a:rPr lang="en-US" i="1" dirty="0" smtClean="0"/>
              <a:t> </a:t>
            </a:r>
            <a:r>
              <a:rPr lang="en-US" i="1" dirty="0" err="1" smtClean="0"/>
              <a:t>för</a:t>
            </a:r>
            <a:r>
              <a:rPr lang="en-US" i="1" dirty="0" smtClean="0"/>
              <a:t> </a:t>
            </a:r>
            <a:r>
              <a:rPr lang="en-US" i="1" dirty="0" err="1" smtClean="0"/>
              <a:t>byggemenskaper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skapat</a:t>
            </a:r>
            <a:r>
              <a:rPr lang="en-US" dirty="0" smtClean="0"/>
              <a:t> </a:t>
            </a:r>
            <a:r>
              <a:rPr lang="en-US" dirty="0" err="1" smtClean="0"/>
              <a:t>formatet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websida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bygg</a:t>
            </a:r>
            <a:r>
              <a:rPr lang="en-US" dirty="0" smtClean="0"/>
              <a:t>-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bogemenskaper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generera</a:t>
            </a:r>
            <a:r>
              <a:rPr lang="en-US" dirty="0" smtClean="0"/>
              <a:t> sig </a:t>
            </a:r>
            <a:r>
              <a:rPr lang="en-US" dirty="0" err="1" smtClean="0"/>
              <a:t>själv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Kramfors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liknande</a:t>
            </a:r>
            <a:r>
              <a:rPr lang="en-US" dirty="0" smtClean="0"/>
              <a:t> planer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tomma</a:t>
            </a:r>
            <a:r>
              <a:rPr lang="en-US" dirty="0" smtClean="0"/>
              <a:t> </a:t>
            </a:r>
            <a:r>
              <a:rPr lang="en-US" dirty="0" err="1" smtClean="0"/>
              <a:t>hus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Uppstart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boendeförmedling</a:t>
            </a:r>
            <a:r>
              <a:rPr lang="en-US" dirty="0" smtClean="0"/>
              <a:t> (</a:t>
            </a:r>
            <a:r>
              <a:rPr lang="en-US" dirty="0" err="1" smtClean="0"/>
              <a:t>Bottnafjorden</a:t>
            </a:r>
            <a:r>
              <a:rPr lang="en-US" dirty="0" smtClean="0"/>
              <a:t>, </a:t>
            </a:r>
            <a:r>
              <a:rPr lang="en-US" dirty="0" err="1" smtClean="0"/>
              <a:t>Tanum</a:t>
            </a:r>
            <a:r>
              <a:rPr lang="en-US" dirty="0" smtClean="0"/>
              <a:t>)</a:t>
            </a:r>
          </a:p>
          <a:p>
            <a:r>
              <a:rPr lang="sv-SE" dirty="0" smtClean="0"/>
              <a:t>3. Workshops,</a:t>
            </a:r>
            <a:r>
              <a:rPr lang="sv-SE" baseline="0" dirty="0" smtClean="0"/>
              <a:t> seminarier, konferens</a:t>
            </a:r>
          </a:p>
          <a:p>
            <a:r>
              <a:rPr lang="sv-SE" baseline="0" dirty="0" smtClean="0"/>
              <a:t>4. Forskningen följer 1-3, fältarbete, intervjuer m.m., analyserar resultatet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5B61-E3FB-4E56-96EB-F659F6B49C6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8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sz="1100" dirty="0" err="1" smtClean="0"/>
              <a:t>Organisationer</a:t>
            </a:r>
            <a:endParaRPr lang="sv-SE" sz="120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E3C1-C25B-4BAB-A8FF-B5A23EB8E31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37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Målsättningen skulle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kunna vara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 bygga upp en digital bank med möjliga boenden, som både säljare och köpare kan använda.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5B61-E3FB-4E56-96EB-F659F6B49C6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05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5B61-E3FB-4E56-96EB-F659F6B49C6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23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Kramf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"/>
          <a:stretch>
            <a:fillRect/>
          </a:stretch>
        </p:blipFill>
        <p:spPr bwMode="auto">
          <a:xfrm>
            <a:off x="-47625" y="-60325"/>
            <a:ext cx="9271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F94A57-7869-4773-AEB5-E69692042C3B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5448C-A978-452E-AD4D-5701684AE8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17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skuta_högbo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7976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8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0368" y="1821296"/>
            <a:ext cx="7772400" cy="1470025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3404592"/>
            <a:ext cx="7776864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601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63200"/>
            <a:ext cx="8229600" cy="11430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9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9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512" y="764704"/>
            <a:ext cx="8229600" cy="1143000"/>
          </a:xfrm>
        </p:spPr>
        <p:txBody>
          <a:bodyPr>
            <a:normAutofit/>
          </a:bodyPr>
          <a:lstStyle>
            <a:lvl1pPr algn="l">
              <a:defRPr sz="4000" baseline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2060849"/>
            <a:ext cx="8229600" cy="381642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63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23786" y="1988841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4786" y="1988841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1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168553"/>
            <a:ext cx="77768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568" y="980728"/>
            <a:ext cx="777686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45702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AD9021990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EN1503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4925"/>
            <a:ext cx="9180513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3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TB04\Desktop\Bilder Kramfors\KK_log_43m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9713"/>
            <a:ext cx="1543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DF94A57-7869-4773-AEB5-E69692042C3B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815448C-A978-452E-AD4D-5701684AE808}" type="slidenum">
              <a:rPr lang="sv-SE" smtClean="0"/>
              <a:t>‹#›</a:t>
            </a:fld>
            <a:endParaRPr lang="sv-SE"/>
          </a:p>
        </p:txBody>
      </p:sp>
      <p:pic>
        <p:nvPicPr>
          <p:cNvPr id="1032" name="Picture 2" descr="C:\Users\UTB04\Desktop\Bilder Kramfors\KK_dekor_205_m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788025"/>
            <a:ext cx="91582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283968" y="4365104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dirty="0" smtClean="0">
                <a:solidFill>
                  <a:schemeClr val="bg1"/>
                </a:solidFill>
              </a:rPr>
              <a:t>Tomma hus</a:t>
            </a:r>
          </a:p>
          <a:p>
            <a:r>
              <a:rPr lang="sv-SE" sz="6600" dirty="0" smtClean="0">
                <a:solidFill>
                  <a:schemeClr val="bg1"/>
                </a:solidFill>
              </a:rPr>
              <a:t>En resurs?!</a:t>
            </a:r>
            <a:endParaRPr lang="sv-S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Projektet skapar hållbarhet i Kramfors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512" y="1772816"/>
            <a:ext cx="8229600" cy="3816424"/>
          </a:xfrm>
        </p:spPr>
        <p:txBody>
          <a:bodyPr/>
          <a:lstStyle/>
          <a:p>
            <a:pPr lvl="0"/>
            <a:r>
              <a:rPr lang="sv-SE" sz="2400" i="1" dirty="0" smtClean="0"/>
              <a:t>ekologiskt </a:t>
            </a:r>
            <a:r>
              <a:rPr lang="sv-SE" sz="2400" dirty="0"/>
              <a:t>när det befintliga fastighetsbeståndet tas till </a:t>
            </a:r>
            <a:r>
              <a:rPr lang="sv-SE" sz="2400" dirty="0" smtClean="0"/>
              <a:t>vara, ökad lokal livsmedelsförsörjning</a:t>
            </a:r>
          </a:p>
          <a:p>
            <a:pPr lvl="0"/>
            <a:r>
              <a:rPr lang="sv-SE" sz="2400" i="1" dirty="0" smtClean="0"/>
              <a:t>socialt</a:t>
            </a:r>
            <a:r>
              <a:rPr lang="sv-SE" sz="2400" dirty="0" smtClean="0"/>
              <a:t> </a:t>
            </a:r>
            <a:r>
              <a:rPr lang="sv-SE" sz="2400" dirty="0"/>
              <a:t>när människor ges utrymme att växa </a:t>
            </a:r>
            <a:r>
              <a:rPr lang="sv-SE" sz="2400" dirty="0" smtClean="0"/>
              <a:t>och känner delaktighet i samhällsutvecklingen</a:t>
            </a:r>
            <a:endParaRPr lang="sv-SE" sz="2400" dirty="0"/>
          </a:p>
          <a:p>
            <a:pPr lvl="0"/>
            <a:r>
              <a:rPr lang="sv-SE" sz="2400" i="1" dirty="0"/>
              <a:t>ekonomiskt</a:t>
            </a:r>
            <a:r>
              <a:rPr lang="sv-SE" sz="2400" dirty="0"/>
              <a:t> genom att kapital i högre utsträckning placeras och cirkulerar i </a:t>
            </a:r>
            <a:r>
              <a:rPr lang="sv-SE" sz="2400" dirty="0" smtClean="0"/>
              <a:t>landsbygdskommuner, </a:t>
            </a:r>
            <a:r>
              <a:rPr lang="sv-SE" sz="2400" dirty="0"/>
              <a:t>och genom att hus renoveras istället för att investeringar sker i resursslukande </a:t>
            </a:r>
            <a:r>
              <a:rPr lang="sv-SE" sz="2400" dirty="0" smtClean="0"/>
              <a:t>nybyggnationer</a:t>
            </a:r>
          </a:p>
          <a:p>
            <a:pPr lvl="0"/>
            <a:r>
              <a:rPr lang="sv-SE" sz="2400" i="1" dirty="0"/>
              <a:t>k</a:t>
            </a:r>
            <a:r>
              <a:rPr lang="sv-SE" sz="2400" i="1" dirty="0" smtClean="0"/>
              <a:t>ulturellt</a:t>
            </a:r>
            <a:r>
              <a:rPr lang="sv-SE" sz="2400" dirty="0" smtClean="0"/>
              <a:t> när vi bevarar, använder och utvecklar kulturarvet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43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3816424"/>
          </a:xfrm>
        </p:spPr>
        <p:txBody>
          <a:bodyPr/>
          <a:lstStyle/>
          <a:p>
            <a:r>
              <a:rPr lang="sv-SE" sz="2800" dirty="0" smtClean="0"/>
              <a:t>Samverkan mellan ex</a:t>
            </a:r>
            <a:br>
              <a:rPr lang="sv-SE" sz="2800" dirty="0" smtClean="0"/>
            </a:br>
            <a:r>
              <a:rPr lang="sv-SE" sz="2800" dirty="0" smtClean="0"/>
              <a:t>byaföreningar, mäklare  </a:t>
            </a:r>
          </a:p>
          <a:p>
            <a:r>
              <a:rPr lang="sv-SE" sz="2800" dirty="0" smtClean="0"/>
              <a:t>Kommunen har</a:t>
            </a:r>
            <a:br>
              <a:rPr lang="sv-SE" sz="2800" dirty="0" smtClean="0"/>
            </a:br>
            <a:r>
              <a:rPr lang="sv-SE" sz="2800" dirty="0" smtClean="0"/>
              <a:t>en samordnande roll</a:t>
            </a:r>
            <a:endParaRPr lang="sv-SE" sz="2800" dirty="0"/>
          </a:p>
          <a:p>
            <a:r>
              <a:rPr lang="sv-SE" sz="2800" dirty="0" smtClean="0"/>
              <a:t>Inventering</a:t>
            </a:r>
          </a:p>
          <a:p>
            <a:r>
              <a:rPr lang="sv-SE" sz="2800" dirty="0" smtClean="0"/>
              <a:t>Information/workshops</a:t>
            </a:r>
          </a:p>
          <a:p>
            <a:r>
              <a:rPr lang="sv-SE" sz="2800" dirty="0"/>
              <a:t>Fokus på att forma en </a:t>
            </a:r>
            <a:br>
              <a:rPr lang="sv-SE" sz="2800" dirty="0"/>
            </a:br>
            <a:r>
              <a:rPr lang="sv-SE" sz="2800" dirty="0"/>
              <a:t>långsiktigt hållbar </a:t>
            </a:r>
            <a:br>
              <a:rPr lang="sv-SE" sz="2800" dirty="0"/>
            </a:br>
            <a:r>
              <a:rPr lang="sv-SE" sz="2800" dirty="0"/>
              <a:t>förvaltningsmodell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5904" y="476672"/>
            <a:ext cx="8294568" cy="1440160"/>
          </a:xfrm>
        </p:spPr>
        <p:txBody>
          <a:bodyPr>
            <a:normAutofit/>
          </a:bodyPr>
          <a:lstStyle/>
          <a:p>
            <a:r>
              <a:rPr lang="sv-SE" dirty="0" smtClean="0"/>
              <a:t>Projektets utformning i Kramfors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147284" cy="41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8864" y="629816"/>
            <a:ext cx="8229600" cy="1143000"/>
          </a:xfrm>
        </p:spPr>
        <p:txBody>
          <a:bodyPr/>
          <a:lstStyle/>
          <a:p>
            <a:r>
              <a:rPr lang="sv-SE" dirty="0" smtClean="0"/>
              <a:t>Många goda skäl att delta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1556792"/>
            <a:ext cx="8085584" cy="4464496"/>
          </a:xfrm>
        </p:spPr>
        <p:txBody>
          <a:bodyPr/>
          <a:lstStyle/>
          <a:p>
            <a:pPr lvl="0"/>
            <a:r>
              <a:rPr lang="sv-SE" sz="2800" dirty="0" smtClean="0"/>
              <a:t>Hållbar </a:t>
            </a:r>
            <a:r>
              <a:rPr lang="sv-SE" sz="2800" dirty="0" smtClean="0"/>
              <a:t>landsbygdsutveckling</a:t>
            </a:r>
            <a:endParaRPr lang="sv-SE" sz="2800" dirty="0" smtClean="0"/>
          </a:p>
          <a:p>
            <a:r>
              <a:rPr lang="sv-SE" sz="2800" dirty="0" smtClean="0"/>
              <a:t>Lokal kunskap på </a:t>
            </a:r>
            <a:r>
              <a:rPr lang="sv-SE" sz="2800" dirty="0" smtClean="0"/>
              <a:t>Träakademin: byggnadsvård bl.a.</a:t>
            </a:r>
            <a:br>
              <a:rPr lang="sv-SE" sz="2800" dirty="0" smtClean="0"/>
            </a:br>
            <a:r>
              <a:rPr lang="sv-SE" sz="2800" dirty="0" err="1" smtClean="0"/>
              <a:t>Hola</a:t>
            </a:r>
            <a:r>
              <a:rPr lang="sv-SE" sz="2800" dirty="0" smtClean="0"/>
              <a:t> </a:t>
            </a:r>
            <a:r>
              <a:rPr lang="sv-SE" sz="2800" dirty="0" err="1" smtClean="0"/>
              <a:t>Fhsk</a:t>
            </a:r>
            <a:r>
              <a:rPr lang="sv-SE" sz="2800" dirty="0" smtClean="0"/>
              <a:t>:</a:t>
            </a:r>
            <a:r>
              <a:rPr lang="sv-SE" sz="2800" dirty="0"/>
              <a:t> </a:t>
            </a:r>
            <a:r>
              <a:rPr lang="sv-SE" sz="2800" dirty="0" smtClean="0"/>
              <a:t>självhushållning, hållbarhet</a:t>
            </a:r>
          </a:p>
          <a:p>
            <a:r>
              <a:rPr lang="sv-SE" sz="2800" dirty="0" smtClean="0"/>
              <a:t>En del i arbetet med att bli en attraktivare </a:t>
            </a:r>
            <a:br>
              <a:rPr lang="sv-SE" sz="2800" dirty="0" smtClean="0"/>
            </a:br>
            <a:r>
              <a:rPr lang="sv-SE" sz="2800" dirty="0" smtClean="0"/>
              <a:t>mer hållbar kommun</a:t>
            </a:r>
            <a:endParaRPr lang="sv-SE" sz="28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66221"/>
            <a:ext cx="4242109" cy="2086812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5599660" y="4804246"/>
            <a:ext cx="814806" cy="770123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4210033" y="5517232"/>
            <a:ext cx="866023" cy="808881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 	</a:t>
            </a:r>
            <a:endParaRPr lang="sv-SE" dirty="0"/>
          </a:p>
        </p:txBody>
      </p:sp>
      <p:sp>
        <p:nvSpPr>
          <p:cNvPr id="9" name="Ellips 8"/>
          <p:cNvSpPr/>
          <p:nvPr/>
        </p:nvSpPr>
        <p:spPr>
          <a:xfrm>
            <a:off x="2046243" y="5574369"/>
            <a:ext cx="797565" cy="734951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>
            <a:off x="3419872" y="4021133"/>
            <a:ext cx="889311" cy="891715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4832787" y="4797152"/>
            <a:ext cx="912029" cy="853282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2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9" y="3439011"/>
            <a:ext cx="9144000" cy="344576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077072" cy="407707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8" y="980728"/>
            <a:ext cx="3854704" cy="21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4"/>
          <a:stretch/>
        </p:blipFill>
        <p:spPr>
          <a:xfrm>
            <a:off x="5403479" y="52568"/>
            <a:ext cx="3671083" cy="215379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projekt i tiden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2060849"/>
            <a:ext cx="5493296" cy="3816424"/>
          </a:xfrm>
        </p:spPr>
        <p:txBody>
          <a:bodyPr/>
          <a:lstStyle/>
          <a:p>
            <a:r>
              <a:rPr lang="sv-SE" dirty="0" smtClean="0"/>
              <a:t>Öde </a:t>
            </a:r>
            <a:r>
              <a:rPr lang="sv-SE" dirty="0" err="1" smtClean="0"/>
              <a:t>hus-grupper</a:t>
            </a:r>
            <a:r>
              <a:rPr lang="sv-SE" dirty="0" smtClean="0"/>
              <a:t> på FB växer lavinartat</a:t>
            </a:r>
          </a:p>
          <a:p>
            <a:r>
              <a:rPr lang="sv-SE" dirty="0" smtClean="0"/>
              <a:t>Ökat intresse att flytta till landsbygd</a:t>
            </a:r>
          </a:p>
          <a:p>
            <a:r>
              <a:rPr lang="sv-SE" dirty="0" smtClean="0"/>
              <a:t>Flera kommuner runt om i Sverige har börjat jobba med frågan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/>
          <a:srcRect l="11461" t="15523" r="61253" b="22385"/>
          <a:stretch/>
        </p:blipFill>
        <p:spPr>
          <a:xfrm rot="1098091">
            <a:off x="6236477" y="1485070"/>
            <a:ext cx="3012633" cy="192808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/>
          <a:srcRect l="9895" t="14392" r="60871" b="10448"/>
          <a:stretch/>
        </p:blipFill>
        <p:spPr>
          <a:xfrm>
            <a:off x="6713376" y="2615338"/>
            <a:ext cx="2430624" cy="175752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6"/>
          <a:srcRect l="55728" t="10940" r="8373" b="5182"/>
          <a:stretch/>
        </p:blipFill>
        <p:spPr>
          <a:xfrm>
            <a:off x="5759624" y="3806400"/>
            <a:ext cx="3384376" cy="22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512" y="1205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Boende för miljoner: planering för hållbar omställning genom socialt innovativa boenden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2852937"/>
            <a:ext cx="8229600" cy="3024336"/>
          </a:xfrm>
        </p:spPr>
        <p:txBody>
          <a:bodyPr/>
          <a:lstStyle/>
          <a:p>
            <a:r>
              <a:rPr lang="sv-SE" dirty="0" smtClean="0"/>
              <a:t>Charlotta Hedberg, Umeå universitet</a:t>
            </a:r>
          </a:p>
          <a:p>
            <a:r>
              <a:rPr lang="sv-SE" dirty="0" smtClean="0"/>
              <a:t>Forskningsprojekt samhällsplanering</a:t>
            </a:r>
          </a:p>
          <a:p>
            <a:r>
              <a:rPr lang="sv-SE" dirty="0" smtClean="0"/>
              <a:t>Sökt 8 miljoner kr från Formas</a:t>
            </a:r>
          </a:p>
          <a:p>
            <a:r>
              <a:rPr lang="sv-SE" dirty="0" smtClean="0"/>
              <a:t>Ska pågå 2021-2025</a:t>
            </a:r>
          </a:p>
          <a:p>
            <a:r>
              <a:rPr lang="sv-SE" dirty="0" smtClean="0"/>
              <a:t>Beslut om bidrag 2021-06-27</a:t>
            </a:r>
          </a:p>
        </p:txBody>
      </p:sp>
    </p:spTree>
    <p:extLst>
      <p:ext uri="{BB962C8B-B14F-4D97-AF65-F5344CB8AC3E}">
        <p14:creationId xmlns:p14="http://schemas.microsoft.com/office/powerpoint/2010/main" val="7709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9"/>
          <a:stretch/>
        </p:blipFill>
        <p:spPr>
          <a:xfrm>
            <a:off x="3851920" y="692696"/>
            <a:ext cx="4646129" cy="504056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034280"/>
            <a:ext cx="8157592" cy="4320481"/>
          </a:xfrm>
        </p:spPr>
        <p:txBody>
          <a:bodyPr/>
          <a:lstStyle/>
          <a:p>
            <a:r>
              <a:rPr lang="sv-SE" sz="2800" dirty="0"/>
              <a:t>T</a:t>
            </a:r>
            <a:r>
              <a:rPr lang="sv-SE" sz="2800" dirty="0" smtClean="0"/>
              <a:t>vå </a:t>
            </a:r>
            <a:r>
              <a:rPr lang="sv-SE" sz="2800" dirty="0"/>
              <a:t>exempel </a:t>
            </a:r>
            <a:r>
              <a:rPr lang="sv-SE" sz="2800" dirty="0" smtClean="0"/>
              <a:t>på </a:t>
            </a:r>
            <a:br>
              <a:rPr lang="sv-SE" sz="2800" dirty="0" smtClean="0"/>
            </a:br>
            <a:r>
              <a:rPr lang="sv-SE" sz="2800" dirty="0" smtClean="0"/>
              <a:t>gräsrotsbaserat</a:t>
            </a:r>
            <a:r>
              <a:rPr lang="sv-SE" sz="2800" dirty="0"/>
              <a:t>, 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socialt </a:t>
            </a:r>
            <a:r>
              <a:rPr lang="sv-SE" sz="2800" dirty="0"/>
              <a:t>innovativt 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boende:</a:t>
            </a:r>
          </a:p>
          <a:p>
            <a:pPr lvl="1"/>
            <a:r>
              <a:rPr lang="sv-SE" sz="2400" dirty="0" err="1" smtClean="0"/>
              <a:t>byggemenskaper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err="1" smtClean="0"/>
              <a:t>inkl</a:t>
            </a:r>
            <a:r>
              <a:rPr lang="sv-SE" sz="2400" dirty="0" smtClean="0"/>
              <a:t> ekobyar och </a:t>
            </a:r>
            <a:br>
              <a:rPr lang="sv-SE" sz="2400" dirty="0" smtClean="0"/>
            </a:br>
            <a:r>
              <a:rPr lang="sv-SE" sz="2400" dirty="0" smtClean="0"/>
              <a:t>småhus på hjul</a:t>
            </a:r>
            <a:endParaRPr lang="sv-SE" sz="2400" dirty="0"/>
          </a:p>
          <a:p>
            <a:pPr lvl="1"/>
            <a:r>
              <a:rPr lang="sv-SE" sz="2400" dirty="0" smtClean="0"/>
              <a:t>återanvändning </a:t>
            </a:r>
            <a:r>
              <a:rPr lang="sv-SE" sz="2400" dirty="0"/>
              <a:t>av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tomma hus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18864" y="207097"/>
            <a:ext cx="7077472" cy="557608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68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512" y="548680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Boende för miljoner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4248473"/>
          </a:xfrm>
        </p:spPr>
        <p:txBody>
          <a:bodyPr/>
          <a:lstStyle/>
          <a:p>
            <a:r>
              <a:rPr lang="sv-SE" sz="2800" dirty="0" smtClean="0"/>
              <a:t>Utgångspunkter:</a:t>
            </a:r>
          </a:p>
          <a:p>
            <a:pPr lvl="1"/>
            <a:r>
              <a:rPr lang="sv-SE" sz="2400" dirty="0" smtClean="0"/>
              <a:t>Stora </a:t>
            </a:r>
            <a:r>
              <a:rPr lang="sv-SE" sz="2400" dirty="0"/>
              <a:t>sociala och ekologiska utmaningar </a:t>
            </a:r>
            <a:endParaRPr lang="sv-SE" sz="2400" dirty="0" smtClean="0"/>
          </a:p>
          <a:p>
            <a:pPr lvl="1"/>
            <a:r>
              <a:rPr lang="sv-SE" sz="2400" dirty="0" smtClean="0"/>
              <a:t>Såväl samhälle </a:t>
            </a:r>
            <a:r>
              <a:rPr lang="sv-SE" sz="2400" dirty="0"/>
              <a:t>som individer </a:t>
            </a:r>
            <a:r>
              <a:rPr lang="sv-SE" sz="2400" dirty="0" smtClean="0"/>
              <a:t>behöver delta </a:t>
            </a:r>
            <a:r>
              <a:rPr lang="sv-SE" sz="2400" dirty="0"/>
              <a:t>i </a:t>
            </a:r>
            <a:r>
              <a:rPr lang="sv-SE" sz="2400" dirty="0" smtClean="0"/>
              <a:t>en djupgående </a:t>
            </a:r>
            <a:r>
              <a:rPr lang="sv-SE" sz="2400" dirty="0"/>
              <a:t>omställning </a:t>
            </a:r>
            <a:endParaRPr lang="sv-SE" sz="2400" dirty="0" smtClean="0"/>
          </a:p>
          <a:p>
            <a:pPr lvl="1"/>
            <a:r>
              <a:rPr lang="sv-SE" sz="2400" dirty="0" smtClean="0"/>
              <a:t>Boendet </a:t>
            </a:r>
            <a:r>
              <a:rPr lang="sv-SE" sz="2400" dirty="0"/>
              <a:t>är centralt för att skapa en hållbar omställning</a:t>
            </a:r>
          </a:p>
          <a:p>
            <a:r>
              <a:rPr lang="sv-SE" sz="2800" dirty="0"/>
              <a:t>Fokus på hållbara boenden på olika regionala platser, </a:t>
            </a:r>
            <a:r>
              <a:rPr lang="sv-SE" sz="2800" dirty="0" smtClean="0"/>
              <a:t>med </a:t>
            </a:r>
            <a:r>
              <a:rPr lang="sv-SE" sz="2800" dirty="0"/>
              <a:t>ett litet ekologiskt </a:t>
            </a:r>
            <a:r>
              <a:rPr lang="sv-SE" sz="2800" dirty="0" smtClean="0"/>
              <a:t>fotavtryck, </a:t>
            </a:r>
            <a:r>
              <a:rPr lang="sv-SE" sz="2800" dirty="0"/>
              <a:t>social sammanhållning och social diversifiering</a:t>
            </a:r>
          </a:p>
        </p:txBody>
      </p:sp>
    </p:spTree>
    <p:extLst>
      <p:ext uri="{BB962C8B-B14F-4D97-AF65-F5344CB8AC3E}">
        <p14:creationId xmlns:p14="http://schemas.microsoft.com/office/powerpoint/2010/main" val="21584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1245219" y="1818658"/>
          <a:ext cx="6653560" cy="388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Samverkansparter</a:t>
            </a:r>
            <a:endParaRPr lang="sv-SE" dirty="0"/>
          </a:p>
        </p:txBody>
      </p:sp>
      <p:sp>
        <p:nvSpPr>
          <p:cNvPr id="5" name="TextBox 1"/>
          <p:cNvSpPr txBox="1"/>
          <p:nvPr/>
        </p:nvSpPr>
        <p:spPr>
          <a:xfrm>
            <a:off x="6362300" y="1545223"/>
            <a:ext cx="2011680" cy="15542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smtClean="0"/>
              <a:t>Väst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Orust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smtClean="0"/>
              <a:t>Dals-Ed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Tanum</a:t>
            </a:r>
            <a:r>
              <a:rPr lang="en-US" sz="1400" dirty="0" smtClean="0"/>
              <a:t> </a:t>
            </a:r>
          </a:p>
          <a:p>
            <a:pPr>
              <a:spcAft>
                <a:spcPts val="600"/>
              </a:spcAft>
            </a:pPr>
            <a:endParaRPr lang="en-US" sz="1400" b="1" dirty="0"/>
          </a:p>
          <a:p>
            <a:pPr>
              <a:spcAft>
                <a:spcPts val="600"/>
              </a:spcAft>
            </a:pPr>
            <a:r>
              <a:rPr lang="en-US" sz="1400" b="1" dirty="0" smtClean="0"/>
              <a:t>Nord</a:t>
            </a:r>
          </a:p>
          <a:p>
            <a:pPr>
              <a:spcAft>
                <a:spcPts val="600"/>
              </a:spcAft>
            </a:pPr>
            <a:r>
              <a:rPr lang="en-US" sz="1400" dirty="0" smtClean="0"/>
              <a:t>Umeå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Kramfors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Sollefteå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Åsele</a:t>
            </a:r>
            <a:endParaRPr lang="sv-SE" sz="1200" dirty="0"/>
          </a:p>
        </p:txBody>
      </p:sp>
      <p:cxnSp>
        <p:nvCxnSpPr>
          <p:cNvPr id="6" name="Straight Arrow Connector 6"/>
          <p:cNvCxnSpPr/>
          <p:nvPr/>
        </p:nvCxnSpPr>
        <p:spPr>
          <a:xfrm flipV="1">
            <a:off x="5659655" y="2129998"/>
            <a:ext cx="616017" cy="3272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>
            <a:off x="508536" y="5123536"/>
            <a:ext cx="12817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en-US" sz="1400" dirty="0" smtClean="0"/>
              <a:t>Umeå universitet</a:t>
            </a:r>
            <a:endParaRPr lang="sv-SE" sz="1200" dirty="0"/>
          </a:p>
        </p:txBody>
      </p:sp>
      <p:cxnSp>
        <p:nvCxnSpPr>
          <p:cNvPr id="8" name="Straight Arrow Connector 9"/>
          <p:cNvCxnSpPr/>
          <p:nvPr/>
        </p:nvCxnSpPr>
        <p:spPr>
          <a:xfrm flipH="1">
            <a:off x="1886552" y="5123536"/>
            <a:ext cx="770021" cy="256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6968576" y="3859340"/>
            <a:ext cx="2052911" cy="27853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/>
              <a:t>Föreningen </a:t>
            </a:r>
            <a:r>
              <a:rPr lang="en-US" sz="1400" dirty="0" err="1" smtClean="0"/>
              <a:t>för</a:t>
            </a:r>
            <a:r>
              <a:rPr lang="en-US" sz="1400" dirty="0" smtClean="0"/>
              <a:t> </a:t>
            </a:r>
            <a:r>
              <a:rPr lang="en-US" sz="1400" dirty="0" err="1" smtClean="0"/>
              <a:t>byggemenskaper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Byar</a:t>
            </a:r>
            <a:r>
              <a:rPr lang="en-US" sz="1400" dirty="0" smtClean="0"/>
              <a:t> </a:t>
            </a:r>
            <a:r>
              <a:rPr lang="en-US" sz="1400" dirty="0" err="1" smtClean="0"/>
              <a:t>och</a:t>
            </a:r>
            <a:r>
              <a:rPr lang="en-US" sz="1400" dirty="0" smtClean="0"/>
              <a:t> </a:t>
            </a:r>
            <a:r>
              <a:rPr lang="en-US" sz="1400" dirty="0" err="1" smtClean="0"/>
              <a:t>kvarter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Solatum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Egnahemsfabriken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Byakademin</a:t>
            </a:r>
            <a:endParaRPr lang="en-US" sz="1400" dirty="0" smtClean="0"/>
          </a:p>
          <a:p>
            <a:pPr>
              <a:spcAft>
                <a:spcPts val="600"/>
              </a:spcAft>
            </a:pPr>
            <a:r>
              <a:rPr lang="en-US" sz="1400" dirty="0" err="1" smtClean="0"/>
              <a:t>Coompanion</a:t>
            </a:r>
            <a:r>
              <a:rPr lang="en-US" sz="1400" dirty="0" smtClean="0"/>
              <a:t> </a:t>
            </a:r>
            <a:r>
              <a:rPr lang="en-US" sz="1400" dirty="0" err="1" smtClean="0"/>
              <a:t>Fyrbodal</a:t>
            </a:r>
            <a:r>
              <a:rPr lang="en-US" sz="1400" dirty="0" smtClean="0"/>
              <a:t> </a:t>
            </a:r>
            <a:r>
              <a:rPr lang="en-US" sz="1400" dirty="0" err="1" smtClean="0"/>
              <a:t>och</a:t>
            </a:r>
            <a:r>
              <a:rPr lang="en-US" sz="1400" dirty="0" smtClean="0"/>
              <a:t> </a:t>
            </a:r>
            <a:r>
              <a:rPr lang="en-US" sz="1400" dirty="0" err="1" smtClean="0"/>
              <a:t>Västernorrland</a:t>
            </a: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 smtClean="0"/>
              <a:t>Mikrofonden</a:t>
            </a:r>
          </a:p>
          <a:p>
            <a:pPr>
              <a:spcAft>
                <a:spcPts val="600"/>
              </a:spcAft>
            </a:pPr>
            <a:r>
              <a:rPr lang="en-US" sz="1400" dirty="0" err="1" smtClean="0"/>
              <a:t>Kollektivhus</a:t>
            </a:r>
            <a:r>
              <a:rPr lang="en-US" sz="1400" dirty="0" smtClean="0"/>
              <a:t> Umeå (?)</a:t>
            </a:r>
            <a:endParaRPr lang="sv-SE" sz="1400" dirty="0"/>
          </a:p>
        </p:txBody>
      </p:sp>
      <p:cxnSp>
        <p:nvCxnSpPr>
          <p:cNvPr id="10" name="Straight Arrow Connector 11"/>
          <p:cNvCxnSpPr/>
          <p:nvPr/>
        </p:nvCxnSpPr>
        <p:spPr>
          <a:xfrm>
            <a:off x="6574506" y="5007590"/>
            <a:ext cx="307557" cy="115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245219" y="1818658"/>
          <a:ext cx="6653560" cy="388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“Work packages”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7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476888"/>
              </p:ext>
            </p:extLst>
          </p:nvPr>
        </p:nvGraphicFramePr>
        <p:xfrm>
          <a:off x="1245220" y="1412776"/>
          <a:ext cx="6965129" cy="507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Wp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omställningsprojekt</a:t>
            </a:r>
            <a:endParaRPr lang="sv-SE" dirty="0"/>
          </a:p>
        </p:txBody>
      </p:sp>
      <p:sp>
        <p:nvSpPr>
          <p:cNvPr id="2" name="Oval 1"/>
          <p:cNvSpPr/>
          <p:nvPr/>
        </p:nvSpPr>
        <p:spPr>
          <a:xfrm>
            <a:off x="7239191" y="4065104"/>
            <a:ext cx="1942315" cy="13239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 smtClean="0"/>
          </a:p>
          <a:p>
            <a:pPr algn="ctr"/>
            <a:r>
              <a:rPr lang="en-US" sz="1200" b="1" dirty="0" err="1" smtClean="0"/>
              <a:t>Organisationer</a:t>
            </a:r>
            <a:endParaRPr lang="sv-SE" sz="1200" b="1" dirty="0"/>
          </a:p>
          <a:p>
            <a:pPr algn="ctr"/>
            <a:r>
              <a:rPr lang="sv-SE" sz="1200" dirty="0" smtClean="0"/>
              <a:t>Byar </a:t>
            </a:r>
            <a:r>
              <a:rPr lang="sv-SE" sz="1200" dirty="0"/>
              <a:t>och kvarter: </a:t>
            </a:r>
            <a:r>
              <a:rPr lang="sv-SE" sz="1200" dirty="0" err="1"/>
              <a:t>Tiny</a:t>
            </a:r>
            <a:r>
              <a:rPr lang="sv-SE" sz="1200" dirty="0"/>
              <a:t> </a:t>
            </a:r>
            <a:r>
              <a:rPr lang="sv-SE" sz="1200" dirty="0" err="1" smtClean="0"/>
              <a:t>houseby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3632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theme/theme1.xml><?xml version="1.0" encoding="utf-8"?>
<a:theme xmlns:a="http://schemas.openxmlformats.org/drawingml/2006/main" name="Kramfors">
  <a:themeElements>
    <a:clrScheme name="Kramfors kommun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62BA7C"/>
      </a:accent1>
      <a:accent2>
        <a:srgbClr val="000000"/>
      </a:accent2>
      <a:accent3>
        <a:srgbClr val="C0A062"/>
      </a:accent3>
      <a:accent4>
        <a:srgbClr val="B6B5B4"/>
      </a:accent4>
      <a:accent5>
        <a:srgbClr val="DB5646"/>
      </a:accent5>
      <a:accent6>
        <a:srgbClr val="8F3336"/>
      </a:accent6>
      <a:hlink>
        <a:srgbClr val="6E81D7"/>
      </a:hlink>
      <a:folHlink>
        <a:srgbClr val="9E59B9"/>
      </a:folHlink>
    </a:clrScheme>
    <a:fontScheme name="Kramfor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Words>799</Words>
  <Application>Microsoft Office PowerPoint</Application>
  <PresentationFormat>Bildspel på skärmen (4:3)</PresentationFormat>
  <Paragraphs>115</Paragraphs>
  <Slides>12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Kramfors</vt:lpstr>
      <vt:lpstr>PowerPoint-presentation</vt:lpstr>
      <vt:lpstr>PowerPoint-presentation</vt:lpstr>
      <vt:lpstr>Ett projekt i tiden</vt:lpstr>
      <vt:lpstr>Boende för miljoner: planering för hållbar omställning genom socialt innovativa boenden</vt:lpstr>
      <vt:lpstr>PowerPoint-presentation</vt:lpstr>
      <vt:lpstr>Boende för miljoner</vt:lpstr>
      <vt:lpstr>PowerPoint-presentation</vt:lpstr>
      <vt:lpstr>“Work packages”</vt:lpstr>
      <vt:lpstr>Wp 1: omställningsprojekt</vt:lpstr>
      <vt:lpstr>Projektet skapar hållbarhet i Kramfors</vt:lpstr>
      <vt:lpstr>Projektets utformning i Kramfors</vt:lpstr>
      <vt:lpstr>Många goda skäl att delta</vt:lpstr>
    </vt:vector>
  </TitlesOfParts>
  <Company>Kramfors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Högre utbildning</dc:title>
  <dc:creator>Karin Högström</dc:creator>
  <cp:lastModifiedBy>Karin Högström</cp:lastModifiedBy>
  <cp:revision>217</cp:revision>
  <cp:lastPrinted>2016-12-13T12:51:25Z</cp:lastPrinted>
  <dcterms:created xsi:type="dcterms:W3CDTF">2016-11-08T08:29:39Z</dcterms:created>
  <dcterms:modified xsi:type="dcterms:W3CDTF">2021-03-26T06:57:26Z</dcterms:modified>
</cp:coreProperties>
</file>